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sldIdLst>
    <p:sldId id="256" r:id="rId2"/>
    <p:sldId id="258" r:id="rId3"/>
    <p:sldId id="259" r:id="rId4"/>
    <p:sldId id="312" r:id="rId5"/>
    <p:sldId id="313" r:id="rId6"/>
    <p:sldId id="314" r:id="rId7"/>
    <p:sldId id="260" r:id="rId8"/>
    <p:sldId id="315" r:id="rId9"/>
    <p:sldId id="277" r:id="rId10"/>
    <p:sldId id="317" r:id="rId11"/>
    <p:sldId id="318" r:id="rId12"/>
    <p:sldId id="319" r:id="rId13"/>
    <p:sldId id="335" r:id="rId14"/>
    <p:sldId id="320" r:id="rId15"/>
    <p:sldId id="322" r:id="rId16"/>
    <p:sldId id="321" r:id="rId17"/>
    <p:sldId id="323" r:id="rId18"/>
    <p:sldId id="324" r:id="rId19"/>
    <p:sldId id="325" r:id="rId20"/>
    <p:sldId id="327" r:id="rId21"/>
    <p:sldId id="326" r:id="rId22"/>
    <p:sldId id="328" r:id="rId23"/>
    <p:sldId id="329" r:id="rId24"/>
    <p:sldId id="330" r:id="rId25"/>
    <p:sldId id="316" r:id="rId26"/>
    <p:sldId id="332" r:id="rId27"/>
    <p:sldId id="333" r:id="rId28"/>
    <p:sldId id="334" r:id="rId29"/>
    <p:sldId id="331" r:id="rId30"/>
    <p:sldId id="310"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C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p:restoredTop sz="93299" autoAdjust="0"/>
  </p:normalViewPr>
  <p:slideViewPr>
    <p:cSldViewPr snapToGrid="0" snapToObjects="1">
      <p:cViewPr varScale="1">
        <p:scale>
          <a:sx n="131" d="100"/>
          <a:sy n="131" d="100"/>
        </p:scale>
        <p:origin x="139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CA"/>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4" name="Date Placeholder 3"/>
          <p:cNvSpPr>
            <a:spLocks noGrp="1"/>
          </p:cNvSpPr>
          <p:nvPr>
            <p:ph type="dt" sz="half" idx="10"/>
          </p:nvPr>
        </p:nvSpPr>
        <p:spPr/>
        <p:txBody>
          <a:bodyPr/>
          <a:lstStyle>
            <a:lvl1pPr>
              <a:defRPr/>
            </a:lvl1pPr>
          </a:lstStyle>
          <a:p>
            <a:fld id="{D7A03FC0-AD19-0C4C-AF19-5ED938B06653}" type="datetime1">
              <a:rPr lang="en-US"/>
              <a:pPr/>
              <a:t>2/19/24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91D16AF-5793-A649-B58C-4A24F81B5414}" type="slidenum">
              <a:rPr lang="en-US"/>
              <a:pPr/>
              <a:t>‹#›</a:t>
            </a:fld>
            <a:endParaRPr lang="en-US"/>
          </a:p>
        </p:txBody>
      </p:sp>
    </p:spTree>
    <p:extLst>
      <p:ext uri="{BB962C8B-B14F-4D97-AF65-F5344CB8AC3E}">
        <p14:creationId xmlns:p14="http://schemas.microsoft.com/office/powerpoint/2010/main" val="397186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a:t>Click to edit Master title style</a:t>
            </a:r>
            <a:endParaRPr/>
          </a:p>
        </p:txBody>
      </p:sp>
      <p:sp>
        <p:nvSpPr>
          <p:cNvPr id="3" name="Picture Placeholder 2"/>
          <p:cNvSpPr>
            <a:spLocks noGrp="1"/>
          </p:cNvSpPr>
          <p:nvPr>
            <p:ph type="pic" idx="1"/>
          </p:nvPr>
        </p:nvSpPr>
        <p:spPr>
          <a:xfrm>
            <a:off x="5487987" y="2048256"/>
            <a:ext cx="3427413" cy="4206240"/>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CA" noProof="0"/>
              <a:t>Click icon to add picture</a:t>
            </a:r>
            <a:endParaRPr noProof="0"/>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92F575B3-F993-3548-8FC7-BE304699F33D}" type="datetime1">
              <a:rPr lang="en-US"/>
              <a:pPr/>
              <a:t>2/19/24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2CB0DA5-2455-6545-A192-CA58FBE4EA37}" type="slidenum">
              <a:rPr lang="en-US"/>
              <a:pPr/>
              <a:t>‹#›</a:t>
            </a:fld>
            <a:endParaRPr lang="en-US"/>
          </a:p>
        </p:txBody>
      </p:sp>
    </p:spTree>
    <p:extLst>
      <p:ext uri="{BB962C8B-B14F-4D97-AF65-F5344CB8AC3E}">
        <p14:creationId xmlns:p14="http://schemas.microsoft.com/office/powerpoint/2010/main" val="105799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CA"/>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9" name="Picture Placeholder 8"/>
          <p:cNvSpPr>
            <a:spLocks noGrp="1"/>
          </p:cNvSpPr>
          <p:nvPr>
            <p:ph type="pic" sz="quarter" idx="13"/>
          </p:nvPr>
        </p:nvSpPr>
        <p:spPr>
          <a:xfrm>
            <a:off x="927100" y="1129553"/>
            <a:ext cx="7988300" cy="2980944"/>
          </a:xfrm>
        </p:spPr>
        <p:txBody>
          <a:bodyPr rtlCol="0">
            <a:normAutofit/>
          </a:bodyPr>
          <a:lstStyle>
            <a:lvl1pPr marL="0" indent="0">
              <a:buNone/>
              <a:defRPr sz="1800"/>
            </a:lvl1pPr>
          </a:lstStyle>
          <a:p>
            <a:pPr lvl="0"/>
            <a:r>
              <a:rPr lang="en-CA" noProof="0"/>
              <a:t>Click icon to add picture</a:t>
            </a:r>
            <a:endParaRPr noProof="0"/>
          </a:p>
        </p:txBody>
      </p:sp>
      <p:sp>
        <p:nvSpPr>
          <p:cNvPr id="5" name="Date Placeholder 3"/>
          <p:cNvSpPr>
            <a:spLocks noGrp="1"/>
          </p:cNvSpPr>
          <p:nvPr>
            <p:ph type="dt" sz="half" idx="14"/>
          </p:nvPr>
        </p:nvSpPr>
        <p:spPr/>
        <p:txBody>
          <a:bodyPr/>
          <a:lstStyle>
            <a:lvl1pPr>
              <a:defRPr/>
            </a:lvl1pPr>
          </a:lstStyle>
          <a:p>
            <a:fld id="{CED05437-77D7-7C44-A4B4-2891809FCB4D}" type="datetime1">
              <a:rPr lang="en-US"/>
              <a:pPr/>
              <a:t>2/19/24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1084298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CA"/>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9" name="Picture Placeholder 8"/>
          <p:cNvSpPr>
            <a:spLocks noGrp="1"/>
          </p:cNvSpPr>
          <p:nvPr>
            <p:ph type="pic" sz="quarter" idx="13"/>
          </p:nvPr>
        </p:nvSpPr>
        <p:spPr>
          <a:xfrm>
            <a:off x="927100" y="1129553"/>
            <a:ext cx="3986784" cy="2980944"/>
          </a:xfrm>
        </p:spPr>
        <p:txBody>
          <a:bodyPr rtlCol="0">
            <a:normAutofit/>
          </a:bodyPr>
          <a:lstStyle>
            <a:lvl1pPr marL="0" indent="0">
              <a:buNone/>
              <a:defRPr sz="1800"/>
            </a:lvl1pPr>
          </a:lstStyle>
          <a:p>
            <a:pPr lvl="0"/>
            <a:r>
              <a:rPr lang="en-CA" noProof="0"/>
              <a:t>Click icon to add picture</a:t>
            </a:r>
            <a:endParaRPr noProof="0"/>
          </a:p>
        </p:txBody>
      </p:sp>
      <p:sp>
        <p:nvSpPr>
          <p:cNvPr id="7" name="Picture Placeholder 8"/>
          <p:cNvSpPr>
            <a:spLocks noGrp="1"/>
          </p:cNvSpPr>
          <p:nvPr>
            <p:ph type="pic" sz="quarter" idx="14"/>
          </p:nvPr>
        </p:nvSpPr>
        <p:spPr>
          <a:xfrm>
            <a:off x="4928616" y="1129553"/>
            <a:ext cx="3986784" cy="2980944"/>
          </a:xfrm>
        </p:spPr>
        <p:txBody>
          <a:bodyPr rtlCol="0">
            <a:normAutofit/>
          </a:bodyPr>
          <a:lstStyle>
            <a:lvl1pPr marL="0" indent="0">
              <a:buNone/>
              <a:defRPr sz="1800"/>
            </a:lvl1pPr>
          </a:lstStyle>
          <a:p>
            <a:pPr lvl="0"/>
            <a:r>
              <a:rPr lang="en-CA" noProof="0"/>
              <a:t>Click icon to add picture</a:t>
            </a:r>
            <a:endParaRPr noProof="0"/>
          </a:p>
        </p:txBody>
      </p:sp>
      <p:sp>
        <p:nvSpPr>
          <p:cNvPr id="6" name="Date Placeholder 3"/>
          <p:cNvSpPr>
            <a:spLocks noGrp="1"/>
          </p:cNvSpPr>
          <p:nvPr>
            <p:ph type="dt" sz="half" idx="15"/>
          </p:nvPr>
        </p:nvSpPr>
        <p:spPr/>
        <p:txBody>
          <a:bodyPr/>
          <a:lstStyle>
            <a:lvl1pPr>
              <a:defRPr/>
            </a:lvl1pPr>
          </a:lstStyle>
          <a:p>
            <a:fld id="{7EBC8D29-36AA-4D4B-A268-E05608E9DF01}" type="datetime1">
              <a:rPr lang="en-US"/>
              <a:pPr/>
              <a:t>2/19/24</a:t>
            </a:fld>
            <a:endParaRPr lang="en-US"/>
          </a:p>
        </p:txBody>
      </p:sp>
      <p:sp>
        <p:nvSpPr>
          <p:cNvPr id="8" name="Footer Placeholder 4"/>
          <p:cNvSpPr>
            <a:spLocks noGrp="1"/>
          </p:cNvSpPr>
          <p:nvPr>
            <p:ph type="ftr" sz="quarter" idx="16"/>
          </p:nvPr>
        </p:nvSpPr>
        <p:spPr/>
        <p:txBody>
          <a:bodyPr/>
          <a:lstStyle>
            <a:lvl1pPr>
              <a:defRPr/>
            </a:lvl1pPr>
          </a:lstStyle>
          <a:p>
            <a:pPr>
              <a:defRPr/>
            </a:pPr>
            <a:endParaRPr lang="en-US"/>
          </a:p>
        </p:txBody>
      </p:sp>
    </p:spTree>
    <p:extLst>
      <p:ext uri="{BB962C8B-B14F-4D97-AF65-F5344CB8AC3E}">
        <p14:creationId xmlns:p14="http://schemas.microsoft.com/office/powerpoint/2010/main" val="427281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ormAutofit/>
          </a:bodyPr>
          <a:lstStyle>
            <a:lvl1pPr>
              <a:defRPr sz="2400"/>
            </a:lvl1pPr>
          </a:lstStyle>
          <a:p>
            <a:r>
              <a:rPr lang="en-CA"/>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9" name="Picture Placeholder 8"/>
          <p:cNvSpPr>
            <a:spLocks noGrp="1"/>
          </p:cNvSpPr>
          <p:nvPr>
            <p:ph type="pic" sz="quarter" idx="13"/>
          </p:nvPr>
        </p:nvSpPr>
        <p:spPr>
          <a:xfrm>
            <a:off x="927100" y="1129553"/>
            <a:ext cx="6601968" cy="2980944"/>
          </a:xfrm>
        </p:spPr>
        <p:txBody>
          <a:bodyPr rtlCol="0">
            <a:normAutofit/>
          </a:bodyPr>
          <a:lstStyle>
            <a:lvl1pPr marL="0" indent="0">
              <a:buNone/>
              <a:defRPr sz="1800"/>
            </a:lvl1pPr>
          </a:lstStyle>
          <a:p>
            <a:pPr lvl="0"/>
            <a:r>
              <a:rPr lang="en-CA" noProof="0"/>
              <a:t>Click icon to add picture</a:t>
            </a:r>
            <a:endParaRPr noProof="0"/>
          </a:p>
        </p:txBody>
      </p:sp>
      <p:sp>
        <p:nvSpPr>
          <p:cNvPr id="7" name="Picture Placeholder 8"/>
          <p:cNvSpPr>
            <a:spLocks noGrp="1"/>
          </p:cNvSpPr>
          <p:nvPr>
            <p:ph type="pic" sz="quarter" idx="14"/>
          </p:nvPr>
        </p:nvSpPr>
        <p:spPr>
          <a:xfrm>
            <a:off x="7543800" y="1129553"/>
            <a:ext cx="1371600" cy="1481328"/>
          </a:xfrm>
        </p:spPr>
        <p:txBody>
          <a:bodyPr rtlCol="0">
            <a:normAutofit/>
          </a:bodyPr>
          <a:lstStyle>
            <a:lvl1pPr marL="0" indent="0">
              <a:buNone/>
              <a:defRPr sz="1800"/>
            </a:lvl1pPr>
          </a:lstStyle>
          <a:p>
            <a:pPr lvl="0"/>
            <a:r>
              <a:rPr lang="en-CA" noProof="0"/>
              <a:t>Click icon to add picture</a:t>
            </a:r>
            <a:endParaRPr noProof="0"/>
          </a:p>
        </p:txBody>
      </p:sp>
      <p:sp>
        <p:nvSpPr>
          <p:cNvPr id="8" name="Picture Placeholder 8"/>
          <p:cNvSpPr>
            <a:spLocks noGrp="1"/>
          </p:cNvSpPr>
          <p:nvPr>
            <p:ph type="pic" sz="quarter" idx="15"/>
          </p:nvPr>
        </p:nvSpPr>
        <p:spPr>
          <a:xfrm>
            <a:off x="7543800" y="2629169"/>
            <a:ext cx="1371600" cy="1481328"/>
          </a:xfrm>
        </p:spPr>
        <p:txBody>
          <a:bodyPr rtlCol="0">
            <a:normAutofit/>
          </a:bodyPr>
          <a:lstStyle>
            <a:lvl1pPr marL="0" indent="0">
              <a:buNone/>
              <a:defRPr sz="1800"/>
            </a:lvl1pPr>
          </a:lstStyle>
          <a:p>
            <a:pPr lvl="0"/>
            <a:r>
              <a:rPr lang="en-CA" noProof="0"/>
              <a:t>Click icon to add picture</a:t>
            </a:r>
            <a:endParaRPr noProof="0"/>
          </a:p>
        </p:txBody>
      </p:sp>
      <p:sp>
        <p:nvSpPr>
          <p:cNvPr id="10" name="Date Placeholder 3"/>
          <p:cNvSpPr>
            <a:spLocks noGrp="1"/>
          </p:cNvSpPr>
          <p:nvPr>
            <p:ph type="dt" sz="half" idx="16"/>
          </p:nvPr>
        </p:nvSpPr>
        <p:spPr/>
        <p:txBody>
          <a:bodyPr/>
          <a:lstStyle>
            <a:lvl1pPr>
              <a:defRPr/>
            </a:lvl1pPr>
          </a:lstStyle>
          <a:p>
            <a:fld id="{428A5DD9-EE8E-344A-9C5C-DAD97D0AD688}" type="datetime1">
              <a:rPr lang="en-US"/>
              <a:pPr/>
              <a:t>2/19/24</a:t>
            </a:fld>
            <a:endParaRPr lang="en-US"/>
          </a:p>
        </p:txBody>
      </p:sp>
      <p:sp>
        <p:nvSpPr>
          <p:cNvPr id="11"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4031073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Date Placeholder 3"/>
          <p:cNvSpPr>
            <a:spLocks noGrp="1"/>
          </p:cNvSpPr>
          <p:nvPr>
            <p:ph type="dt" sz="half" idx="10"/>
          </p:nvPr>
        </p:nvSpPr>
        <p:spPr/>
        <p:txBody>
          <a:bodyPr/>
          <a:lstStyle>
            <a:lvl1pPr>
              <a:defRPr/>
            </a:lvl1pPr>
          </a:lstStyle>
          <a:p>
            <a:fld id="{BE1A1C8F-DEAD-6A4F-A1D4-F86AD4B6B5F8}" type="datetime1">
              <a:rPr lang="en-US"/>
              <a:pPr/>
              <a:t>2/19/24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2D25F1-50BF-7A40-8D37-E425F5D0E555}" type="slidenum">
              <a:rPr lang="en-US"/>
              <a:pPr/>
              <a:t>‹#›</a:t>
            </a:fld>
            <a:endParaRPr lang="en-US"/>
          </a:p>
        </p:txBody>
      </p:sp>
    </p:spTree>
    <p:extLst>
      <p:ext uri="{BB962C8B-B14F-4D97-AF65-F5344CB8AC3E}">
        <p14:creationId xmlns:p14="http://schemas.microsoft.com/office/powerpoint/2010/main" val="4144674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CA"/>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Date Placeholder 3"/>
          <p:cNvSpPr>
            <a:spLocks noGrp="1"/>
          </p:cNvSpPr>
          <p:nvPr>
            <p:ph type="dt" sz="half" idx="10"/>
          </p:nvPr>
        </p:nvSpPr>
        <p:spPr/>
        <p:txBody>
          <a:bodyPr/>
          <a:lstStyle>
            <a:lvl1pPr>
              <a:defRPr/>
            </a:lvl1pPr>
          </a:lstStyle>
          <a:p>
            <a:fld id="{918EED4A-5229-5E42-B66F-3316F9D95FB0}" type="datetime1">
              <a:rPr lang="en-US"/>
              <a:pPr/>
              <a:t>2/19/24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6CE6C5-07B8-D140-8EF3-E84C624CC776}" type="slidenum">
              <a:rPr lang="en-US"/>
              <a:pPr/>
              <a:t>‹#›</a:t>
            </a:fld>
            <a:endParaRPr lang="en-US"/>
          </a:p>
        </p:txBody>
      </p:sp>
    </p:spTree>
    <p:extLst>
      <p:ext uri="{BB962C8B-B14F-4D97-AF65-F5344CB8AC3E}">
        <p14:creationId xmlns:p14="http://schemas.microsoft.com/office/powerpoint/2010/main" val="129109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Date Placeholder 3"/>
          <p:cNvSpPr>
            <a:spLocks noGrp="1"/>
          </p:cNvSpPr>
          <p:nvPr>
            <p:ph type="dt" sz="half" idx="10"/>
          </p:nvPr>
        </p:nvSpPr>
        <p:spPr/>
        <p:txBody>
          <a:bodyPr/>
          <a:lstStyle>
            <a:lvl1pPr>
              <a:defRPr/>
            </a:lvl1pPr>
          </a:lstStyle>
          <a:p>
            <a:fld id="{103CE0A2-678B-5D48-97CD-EE9ECC52E695}" type="datetime1">
              <a:rPr lang="en-US"/>
              <a:pPr/>
              <a:t>2/19/24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5089772-F6DF-894E-9A48-6C562D4661CA}" type="slidenum">
              <a:rPr lang="en-US"/>
              <a:pPr/>
              <a:t>‹#›</a:t>
            </a:fld>
            <a:endParaRPr lang="en-US"/>
          </a:p>
        </p:txBody>
      </p:sp>
    </p:spTree>
    <p:extLst>
      <p:ext uri="{BB962C8B-B14F-4D97-AF65-F5344CB8AC3E}">
        <p14:creationId xmlns:p14="http://schemas.microsoft.com/office/powerpoint/2010/main" val="353630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CA"/>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9" name="Picture Placeholder 8"/>
          <p:cNvSpPr>
            <a:spLocks noGrp="1"/>
          </p:cNvSpPr>
          <p:nvPr>
            <p:ph type="pic" sz="quarter" idx="13"/>
          </p:nvPr>
        </p:nvSpPr>
        <p:spPr>
          <a:xfrm>
            <a:off x="927100" y="1129553"/>
            <a:ext cx="7988300" cy="3886200"/>
          </a:xfrm>
        </p:spPr>
        <p:txBody>
          <a:bodyPr rtlCol="0">
            <a:normAutofit/>
          </a:bodyPr>
          <a:lstStyle>
            <a:lvl1pPr marL="0" indent="0">
              <a:buNone/>
              <a:defRPr sz="1800"/>
            </a:lvl1pPr>
          </a:lstStyle>
          <a:p>
            <a:pPr lvl="0"/>
            <a:r>
              <a:rPr lang="en-CA" noProof="0"/>
              <a:t>Click icon to add picture</a:t>
            </a:r>
            <a:endParaRPr noProof="0"/>
          </a:p>
        </p:txBody>
      </p:sp>
      <p:sp>
        <p:nvSpPr>
          <p:cNvPr id="5" name="Date Placeholder 3"/>
          <p:cNvSpPr>
            <a:spLocks noGrp="1"/>
          </p:cNvSpPr>
          <p:nvPr>
            <p:ph type="dt" sz="half" idx="14"/>
          </p:nvPr>
        </p:nvSpPr>
        <p:spPr/>
        <p:txBody>
          <a:bodyPr/>
          <a:lstStyle>
            <a:lvl1pPr>
              <a:defRPr/>
            </a:lvl1pPr>
          </a:lstStyle>
          <a:p>
            <a:fld id="{A4165913-8422-544C-AE12-3F617980C61C}" type="datetime1">
              <a:rPr lang="en-US"/>
              <a:pPr/>
              <a:t>2/19/24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54406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rtlCol="0" anchor="b">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ctr">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fld id="{D6E9AB48-CDA5-6745-A339-3C35DC4259F3}" type="datetime1">
              <a:rPr lang="en-US"/>
              <a:pPr/>
              <a:t>2/19/24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751C405-2306-1449-B85B-DFCAA2E94C1E}" type="slidenum">
              <a:rPr lang="en-US"/>
              <a:pPr/>
              <a:t>‹#›</a:t>
            </a:fld>
            <a:endParaRPr lang="en-US"/>
          </a:p>
        </p:txBody>
      </p:sp>
    </p:spTree>
    <p:extLst>
      <p:ext uri="{BB962C8B-B14F-4D97-AF65-F5344CB8AC3E}">
        <p14:creationId xmlns:p14="http://schemas.microsoft.com/office/powerpoint/2010/main" val="1991973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3"/>
          <p:cNvSpPr>
            <a:spLocks noGrp="1"/>
          </p:cNvSpPr>
          <p:nvPr>
            <p:ph type="dt" sz="half" idx="10"/>
          </p:nvPr>
        </p:nvSpPr>
        <p:spPr/>
        <p:txBody>
          <a:bodyPr/>
          <a:lstStyle>
            <a:lvl1pPr>
              <a:defRPr/>
            </a:lvl1pPr>
          </a:lstStyle>
          <a:p>
            <a:fld id="{C4367A06-81BA-544F-9DA4-B181EACE11A4}" type="datetime1">
              <a:rPr lang="en-US"/>
              <a:pPr/>
              <a:t>2/19/24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63A447F-3D68-AE48-AEBD-D484945D4646}" type="slidenum">
              <a:rPr lang="en-US"/>
              <a:pPr/>
              <a:t>‹#›</a:t>
            </a:fld>
            <a:endParaRPr lang="en-US"/>
          </a:p>
        </p:txBody>
      </p:sp>
    </p:spTree>
    <p:extLst>
      <p:ext uri="{BB962C8B-B14F-4D97-AF65-F5344CB8AC3E}">
        <p14:creationId xmlns:p14="http://schemas.microsoft.com/office/powerpoint/2010/main" val="362651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11263" y="2905125"/>
            <a:ext cx="338455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750" y="2905125"/>
            <a:ext cx="3382963"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13" name="Date Placeholder 6"/>
          <p:cNvSpPr>
            <a:spLocks noGrp="1"/>
          </p:cNvSpPr>
          <p:nvPr>
            <p:ph type="dt" sz="half" idx="10"/>
          </p:nvPr>
        </p:nvSpPr>
        <p:spPr/>
        <p:txBody>
          <a:bodyPr/>
          <a:lstStyle>
            <a:lvl1pPr>
              <a:defRPr/>
            </a:lvl1pPr>
          </a:lstStyle>
          <a:p>
            <a:fld id="{71CE47D1-315A-E34F-904C-8C75BE03108D}" type="datetime1">
              <a:rPr lang="en-US"/>
              <a:pPr/>
              <a:t>2/19/24</a:t>
            </a:fld>
            <a:endParaRPr lang="en-US"/>
          </a:p>
        </p:txBody>
      </p:sp>
      <p:sp>
        <p:nvSpPr>
          <p:cNvPr id="14" name="Footer Placeholder 7"/>
          <p:cNvSpPr>
            <a:spLocks noGrp="1"/>
          </p:cNvSpPr>
          <p:nvPr>
            <p:ph type="ftr" sz="quarter" idx="11"/>
          </p:nvPr>
        </p:nvSpPr>
        <p:spPr/>
        <p:txBody>
          <a:bodyPr/>
          <a:lstStyle>
            <a:lvl1pPr>
              <a:defRPr/>
            </a:lvl1pPr>
          </a:lstStyle>
          <a:p>
            <a:pPr>
              <a:defRPr/>
            </a:pPr>
            <a:endParaRPr lang="en-US"/>
          </a:p>
        </p:txBody>
      </p:sp>
      <p:sp>
        <p:nvSpPr>
          <p:cNvPr id="15" name="Slide Number Placeholder 8"/>
          <p:cNvSpPr>
            <a:spLocks noGrp="1"/>
          </p:cNvSpPr>
          <p:nvPr>
            <p:ph type="sldNum" sz="quarter" idx="12"/>
          </p:nvPr>
        </p:nvSpPr>
        <p:spPr/>
        <p:txBody>
          <a:bodyPr/>
          <a:lstStyle>
            <a:lvl1pPr>
              <a:defRPr/>
            </a:lvl1pPr>
          </a:lstStyle>
          <a:p>
            <a:fld id="{FC7ED308-D11D-9346-B830-6DD96BFACDDF}" type="slidenum">
              <a:rPr lang="en-US"/>
              <a:pPr/>
              <a:t>‹#›</a:t>
            </a:fld>
            <a:endParaRPr lang="en-US"/>
          </a:p>
        </p:txBody>
      </p:sp>
    </p:spTree>
    <p:extLst>
      <p:ext uri="{BB962C8B-B14F-4D97-AF65-F5344CB8AC3E}">
        <p14:creationId xmlns:p14="http://schemas.microsoft.com/office/powerpoint/2010/main" val="3751143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Date Placeholder 3"/>
          <p:cNvSpPr>
            <a:spLocks noGrp="1"/>
          </p:cNvSpPr>
          <p:nvPr>
            <p:ph type="dt" sz="half" idx="10"/>
          </p:nvPr>
        </p:nvSpPr>
        <p:spPr/>
        <p:txBody>
          <a:bodyPr/>
          <a:lstStyle>
            <a:lvl1pPr>
              <a:defRPr/>
            </a:lvl1pPr>
          </a:lstStyle>
          <a:p>
            <a:fld id="{D7568B4B-7F1F-C548-A73A-5FED8C3F7271}" type="datetime1">
              <a:rPr lang="en-US"/>
              <a:pPr/>
              <a:t>2/19/24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18227BA-7E63-074D-BD32-6D3358900BB1}" type="slidenum">
              <a:rPr lang="en-US"/>
              <a:pPr/>
              <a:t>‹#›</a:t>
            </a:fld>
            <a:endParaRPr lang="en-US"/>
          </a:p>
        </p:txBody>
      </p:sp>
    </p:spTree>
    <p:extLst>
      <p:ext uri="{BB962C8B-B14F-4D97-AF65-F5344CB8AC3E}">
        <p14:creationId xmlns:p14="http://schemas.microsoft.com/office/powerpoint/2010/main" val="197702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DB03597-FB54-9049-AA91-9DFBFB194CCB}" type="datetime1">
              <a:rPr lang="en-US"/>
              <a:pPr/>
              <a:t>2/19/24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B93C070-1417-5F4D-9F8C-AB21042A697C}" type="slidenum">
              <a:rPr lang="en-US"/>
              <a:pPr/>
              <a:t>‹#›</a:t>
            </a:fld>
            <a:endParaRPr lang="en-US"/>
          </a:p>
        </p:txBody>
      </p:sp>
    </p:spTree>
    <p:extLst>
      <p:ext uri="{BB962C8B-B14F-4D97-AF65-F5344CB8AC3E}">
        <p14:creationId xmlns:p14="http://schemas.microsoft.com/office/powerpoint/2010/main" val="136984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rtlCol="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CA"/>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274320" rIns="274320" bIns="274320" rtlCol="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3"/>
          <p:cNvSpPr>
            <a:spLocks noGrp="1"/>
          </p:cNvSpPr>
          <p:nvPr>
            <p:ph type="dt" sz="half" idx="10"/>
          </p:nvPr>
        </p:nvSpPr>
        <p:spPr/>
        <p:txBody>
          <a:bodyPr/>
          <a:lstStyle>
            <a:lvl1pPr>
              <a:defRPr/>
            </a:lvl1pPr>
          </a:lstStyle>
          <a:p>
            <a:fld id="{101FA1D5-07F1-F94F-AECB-85304BE32565}" type="datetime1">
              <a:rPr lang="en-US"/>
              <a:pPr/>
              <a:t>2/19/24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D4B7F8A-AB38-E74B-9D55-807801407958}" type="slidenum">
              <a:rPr lang="en-US"/>
              <a:pPr/>
              <a:t>‹#›</a:t>
            </a:fld>
            <a:endParaRPr lang="en-US"/>
          </a:p>
        </p:txBody>
      </p:sp>
    </p:spTree>
    <p:extLst>
      <p:ext uri="{BB962C8B-B14F-4D97-AF65-F5344CB8AC3E}">
        <p14:creationId xmlns:p14="http://schemas.microsoft.com/office/powerpoint/2010/main" val="1505570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123950"/>
            <a:ext cx="8913813" cy="914400"/>
          </a:xfrm>
          <a:prstGeom prst="rect">
            <a:avLst/>
          </a:prstGeom>
          <a:solidFill>
            <a:schemeClr val="tx2"/>
          </a:solidFill>
          <a:ln>
            <a:noFill/>
          </a:ln>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1188720" tIns="45720" rIns="274320" bIns="45720" numCol="1" anchor="ctr" anchorCtr="0" compatLnSpc="1">
            <a:prstTxWarp prst="textNoShape">
              <a:avLst/>
            </a:prstTxWarp>
          </a:bodyPr>
          <a:lstStyle/>
          <a:p>
            <a:pPr lvl="0"/>
            <a:r>
              <a:rPr lang="en-CA"/>
              <a:t>Click to edit Master title style</a:t>
            </a:r>
            <a:endParaRPr lang="en-US"/>
          </a:p>
        </p:txBody>
      </p:sp>
      <p:sp>
        <p:nvSpPr>
          <p:cNvPr id="1027" name="Text Placeholder 2"/>
          <p:cNvSpPr>
            <a:spLocks noGrp="1"/>
          </p:cNvSpPr>
          <p:nvPr>
            <p:ph type="body" idx="1"/>
          </p:nvPr>
        </p:nvSpPr>
        <p:spPr bwMode="auto">
          <a:xfrm>
            <a:off x="1114425" y="2595563"/>
            <a:ext cx="7610475" cy="36703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580188" y="1889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595959"/>
                </a:solidFill>
                <a:latin typeface="Century Gothic" charset="0"/>
              </a:defRPr>
            </a:lvl1pPr>
          </a:lstStyle>
          <a:p>
            <a:fld id="{9F11F5B5-F297-464F-BA9C-52B36D4C391A}" type="datetime1">
              <a:rPr lang="en-US"/>
              <a:pPr/>
              <a:t>2/19/24</a:t>
            </a:fld>
            <a:endParaRPr lang="en-US"/>
          </a:p>
        </p:txBody>
      </p:sp>
      <p:sp>
        <p:nvSpPr>
          <p:cNvPr id="5" name="Footer Placeholder 4"/>
          <p:cNvSpPr>
            <a:spLocks noGrp="1"/>
          </p:cNvSpPr>
          <p:nvPr>
            <p:ph type="ftr" sz="quarter" idx="3"/>
          </p:nvPr>
        </p:nvSpPr>
        <p:spPr>
          <a:xfrm>
            <a:off x="1120775" y="188913"/>
            <a:ext cx="28956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lumMod val="65000"/>
                    <a:lumOff val="3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89988" y="6569075"/>
            <a:ext cx="457200" cy="365125"/>
          </a:xfrm>
          <a:prstGeom prst="rect">
            <a:avLst/>
          </a:prstGeom>
        </p:spPr>
        <p:txBody>
          <a:bodyPr vert="horz" wrap="square" lIns="91440" tIns="45720" rIns="91440" bIns="45720" numCol="1" anchor="ctr" anchorCtr="0" compatLnSpc="1">
            <a:prstTxWarp prst="textNoShape">
              <a:avLst/>
            </a:prstTxWarp>
          </a:bodyPr>
          <a:lstStyle>
            <a:lvl1pPr algn="ctr">
              <a:defRPr sz="800">
                <a:solidFill>
                  <a:srgbClr val="595959"/>
                </a:solidFill>
                <a:latin typeface="Century Gothic" charset="0"/>
              </a:defRPr>
            </a:lvl1pPr>
          </a:lstStyle>
          <a:p>
            <a:fld id="{3C210016-CB2E-DA41-AC90-299944BC738A}" type="slidenum">
              <a:rPr lang="en-US"/>
              <a:pPr/>
              <a:t>‹#›</a:t>
            </a:fld>
            <a:endParaRPr lang="en-US"/>
          </a:p>
        </p:txBody>
      </p:sp>
      <p:sp>
        <p:nvSpPr>
          <p:cNvPr id="7" name="Rectangle 6"/>
          <p:cNvSpPr/>
          <p:nvPr/>
        </p:nvSpPr>
        <p:spPr>
          <a:xfrm>
            <a:off x="914400" y="0"/>
            <a:ext cx="7999413" cy="18256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8" name="Rectangle 7"/>
          <p:cNvSpPr/>
          <p:nvPr/>
        </p:nvSpPr>
        <p:spPr>
          <a:xfrm>
            <a:off x="914400" y="6675438"/>
            <a:ext cx="7999413" cy="18256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9" r:id="rId3"/>
    <p:sldLayoutId id="2147483711" r:id="rId4"/>
    <p:sldLayoutId id="2147483712" r:id="rId5"/>
    <p:sldLayoutId id="2147483720" r:id="rId6"/>
    <p:sldLayoutId id="2147483713" r:id="rId7"/>
    <p:sldLayoutId id="2147483714" r:id="rId8"/>
    <p:sldLayoutId id="2147483715" r:id="rId9"/>
    <p:sldLayoutId id="2147483716" r:id="rId10"/>
    <p:sldLayoutId id="2147483721" r:id="rId11"/>
    <p:sldLayoutId id="2147483722" r:id="rId12"/>
    <p:sldLayoutId id="2147483723" r:id="rId13"/>
    <p:sldLayoutId id="2147483717" r:id="rId14"/>
    <p:sldLayoutId id="2147483718" r:id="rId15"/>
  </p:sldLayoutIdLst>
  <p:txStyles>
    <p:titleStyle>
      <a:lvl1pPr algn="l" rtl="0" fontAlgn="base">
        <a:spcBef>
          <a:spcPct val="0"/>
        </a:spcBef>
        <a:spcAft>
          <a:spcPct val="0"/>
        </a:spcAft>
        <a:defRPr sz="3600" kern="1200">
          <a:solidFill>
            <a:schemeClr val="bg1"/>
          </a:solidFill>
          <a:latin typeface="+mj-lt"/>
          <a:ea typeface="ＭＳ Ｐゴシック" charset="0"/>
          <a:cs typeface="ＭＳ Ｐゴシック" charset="0"/>
        </a:defRPr>
      </a:lvl1pPr>
      <a:lvl2pPr algn="l" rtl="0" fontAlgn="base">
        <a:spcBef>
          <a:spcPct val="0"/>
        </a:spcBef>
        <a:spcAft>
          <a:spcPct val="0"/>
        </a:spcAft>
        <a:defRPr sz="3600">
          <a:solidFill>
            <a:schemeClr val="bg1"/>
          </a:solidFill>
          <a:latin typeface="Century Gothic" charset="0"/>
          <a:ea typeface="ＭＳ Ｐゴシック" charset="0"/>
          <a:cs typeface="ＭＳ Ｐゴシック" charset="0"/>
        </a:defRPr>
      </a:lvl2pPr>
      <a:lvl3pPr algn="l" rtl="0" fontAlgn="base">
        <a:spcBef>
          <a:spcPct val="0"/>
        </a:spcBef>
        <a:spcAft>
          <a:spcPct val="0"/>
        </a:spcAft>
        <a:defRPr sz="3600">
          <a:solidFill>
            <a:schemeClr val="bg1"/>
          </a:solidFill>
          <a:latin typeface="Century Gothic" charset="0"/>
          <a:ea typeface="ＭＳ Ｐゴシック" charset="0"/>
          <a:cs typeface="ＭＳ Ｐゴシック" charset="0"/>
        </a:defRPr>
      </a:lvl3pPr>
      <a:lvl4pPr algn="l" rtl="0" fontAlgn="base">
        <a:spcBef>
          <a:spcPct val="0"/>
        </a:spcBef>
        <a:spcAft>
          <a:spcPct val="0"/>
        </a:spcAft>
        <a:defRPr sz="3600">
          <a:solidFill>
            <a:schemeClr val="bg1"/>
          </a:solidFill>
          <a:latin typeface="Century Gothic" charset="0"/>
          <a:ea typeface="ＭＳ Ｐゴシック" charset="0"/>
          <a:cs typeface="ＭＳ Ｐゴシック" charset="0"/>
        </a:defRPr>
      </a:lvl4pPr>
      <a:lvl5pPr algn="l" rtl="0" fontAlgn="base">
        <a:spcBef>
          <a:spcPct val="0"/>
        </a:spcBef>
        <a:spcAft>
          <a:spcPct val="0"/>
        </a:spcAft>
        <a:defRPr sz="3600">
          <a:solidFill>
            <a:schemeClr val="bg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bg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bg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bg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bg1"/>
          </a:solidFill>
          <a:latin typeface="Century Gothic" charset="0"/>
          <a:ea typeface="ＭＳ Ｐゴシック" charset="0"/>
          <a:cs typeface="ＭＳ Ｐゴシック" charset="0"/>
        </a:defRPr>
      </a:lvl9pPr>
    </p:titleStyle>
    <p:bodyStyle>
      <a:lvl1pPr marL="342900" indent="-342900" algn="l" rtl="0" fontAlgn="base">
        <a:spcBef>
          <a:spcPts val="2000"/>
        </a:spcBef>
        <a:spcAft>
          <a:spcPct val="0"/>
        </a:spcAft>
        <a:buClr>
          <a:schemeClr val="accent1"/>
        </a:buClr>
        <a:buFont typeface="Wingdings 2" charset="0"/>
        <a:buChar char=""/>
        <a:defRPr sz="2000" kern="1200">
          <a:solidFill>
            <a:srgbClr val="595959"/>
          </a:solidFill>
          <a:latin typeface="+mn-lt"/>
          <a:ea typeface="ＭＳ Ｐゴシック" charset="0"/>
          <a:cs typeface="ＭＳ Ｐゴシック" charset="0"/>
        </a:defRPr>
      </a:lvl1pPr>
      <a:lvl2pPr marL="685800" indent="-336550" algn="l" rtl="0" fontAlgn="base">
        <a:spcBef>
          <a:spcPts val="600"/>
        </a:spcBef>
        <a:spcAft>
          <a:spcPct val="0"/>
        </a:spcAft>
        <a:buClr>
          <a:srgbClr val="51640B"/>
        </a:buClr>
        <a:buFont typeface="Wingdings 2" charset="0"/>
        <a:buChar char=""/>
        <a:defRPr kern="1200">
          <a:solidFill>
            <a:srgbClr val="595959"/>
          </a:solidFill>
          <a:latin typeface="+mn-lt"/>
          <a:ea typeface="ＭＳ Ｐゴシック" charset="0"/>
          <a:cs typeface="+mn-cs"/>
        </a:defRPr>
      </a:lvl2pPr>
      <a:lvl3pPr marL="1035050" indent="-349250" algn="l" rtl="0" fontAlgn="base">
        <a:spcBef>
          <a:spcPts val="600"/>
        </a:spcBef>
        <a:spcAft>
          <a:spcPct val="0"/>
        </a:spcAft>
        <a:buClr>
          <a:schemeClr val="accent1"/>
        </a:buClr>
        <a:buFont typeface="Wingdings 2" charset="0"/>
        <a:buChar char=""/>
        <a:defRPr kern="1200">
          <a:solidFill>
            <a:srgbClr val="595959"/>
          </a:solidFill>
          <a:latin typeface="+mn-lt"/>
          <a:ea typeface="ＭＳ Ｐゴシック" charset="0"/>
          <a:cs typeface="+mn-cs"/>
        </a:defRPr>
      </a:lvl3pPr>
      <a:lvl4pPr marL="1371600" indent="-336550" algn="l" rtl="0" fontAlgn="base">
        <a:spcBef>
          <a:spcPts val="600"/>
        </a:spcBef>
        <a:spcAft>
          <a:spcPct val="0"/>
        </a:spcAft>
        <a:buClr>
          <a:srgbClr val="51640B"/>
        </a:buClr>
        <a:buFont typeface="Wingdings 2" charset="0"/>
        <a:buChar char=""/>
        <a:defRPr kern="1200">
          <a:solidFill>
            <a:srgbClr val="595959"/>
          </a:solidFill>
          <a:latin typeface="+mn-lt"/>
          <a:ea typeface="ＭＳ Ｐゴシック" charset="0"/>
          <a:cs typeface="+mn-cs"/>
        </a:defRPr>
      </a:lvl4pPr>
      <a:lvl5pPr marL="1720850" indent="-349250" algn="l" rtl="0" fontAlgn="base">
        <a:spcBef>
          <a:spcPts val="600"/>
        </a:spcBef>
        <a:spcAft>
          <a:spcPct val="0"/>
        </a:spcAft>
        <a:buClr>
          <a:schemeClr val="accent1"/>
        </a:buClr>
        <a:buFont typeface="Wingdings 2" charset="0"/>
        <a:buChar char=""/>
        <a:defRPr kern="1200">
          <a:solidFill>
            <a:srgbClr val="595959"/>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www.youtube.com/@10Canada/abou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374" y="116733"/>
            <a:ext cx="8008845" cy="3138808"/>
          </a:xfrm>
        </p:spPr>
        <p:txBody>
          <a:bodyPr>
            <a:normAutofit fontScale="90000"/>
          </a:bodyPr>
          <a:lstStyle/>
          <a:p>
            <a:br>
              <a:rPr lang="en-US" b="1" dirty="0"/>
            </a:br>
            <a:br>
              <a:rPr lang="en-US" b="1" dirty="0"/>
            </a:br>
            <a:r>
              <a:rPr lang="en-CA" sz="3100" b="1" dirty="0"/>
              <a:t>Language Attitudes and Language Practices </a:t>
            </a:r>
            <a:br>
              <a:rPr lang="en-CA" sz="3100" b="1" dirty="0"/>
            </a:br>
            <a:r>
              <a:rPr lang="en-CA" sz="3100" b="1" dirty="0"/>
              <a:t>in the New Ukrainian Diaspora in Canada</a:t>
            </a:r>
            <a:br>
              <a:rPr lang="en-CA" dirty="0"/>
            </a:br>
            <a:br>
              <a:rPr lang="en-CA" dirty="0"/>
            </a:br>
            <a:br>
              <a:rPr lang="en-US" dirty="0"/>
            </a:br>
            <a:br>
              <a:rPr lang="en-CA" sz="2800" dirty="0"/>
            </a:br>
            <a:br>
              <a:rPr lang="en-US" dirty="0">
                <a:latin typeface="Century Gothic" charset="0"/>
              </a:rPr>
            </a:br>
            <a:endParaRPr lang="en-US" dirty="0">
              <a:latin typeface="Century Gothic" charset="0"/>
            </a:endParaRPr>
          </a:p>
        </p:txBody>
      </p:sp>
      <p:sp>
        <p:nvSpPr>
          <p:cNvPr id="3" name="Subtitle 2"/>
          <p:cNvSpPr>
            <a:spLocks noGrp="1"/>
          </p:cNvSpPr>
          <p:nvPr>
            <p:ph type="subTitle" idx="1"/>
          </p:nvPr>
        </p:nvSpPr>
        <p:spPr>
          <a:xfrm>
            <a:off x="1050586" y="2373548"/>
            <a:ext cx="7015837" cy="2976665"/>
          </a:xfrm>
        </p:spPr>
        <p:txBody>
          <a:bodyPr>
            <a:normAutofit/>
          </a:bodyPr>
          <a:lstStyle/>
          <a:p>
            <a:pPr>
              <a:buFont typeface="Wingdings 2" charset="0"/>
              <a:buNone/>
            </a:pPr>
            <a:endParaRPr lang="en-US" sz="2400" b="1" i="1" dirty="0">
              <a:solidFill>
                <a:srgbClr val="800000"/>
              </a:solidFill>
              <a:latin typeface="Century Gothic" charset="0"/>
              <a:ea typeface="ＭＳ Ｐゴシック" charset="0"/>
              <a:cs typeface="ＭＳ Ｐゴシック" charset="0"/>
            </a:endParaRPr>
          </a:p>
          <a:p>
            <a:pPr>
              <a:buFont typeface="Wingdings 2" charset="0"/>
              <a:buNone/>
            </a:pPr>
            <a:r>
              <a:rPr lang="en-US" sz="2400" b="1" i="1" dirty="0">
                <a:solidFill>
                  <a:srgbClr val="800000"/>
                </a:solidFill>
                <a:latin typeface="Century Gothic" charset="0"/>
                <a:ea typeface="ＭＳ Ｐゴシック" charset="0"/>
                <a:cs typeface="ＭＳ Ｐゴシック" charset="0"/>
              </a:rPr>
              <a:t>Dr. </a:t>
            </a:r>
            <a:r>
              <a:rPr lang="en-US" sz="2400" b="1" i="1" dirty="0" err="1">
                <a:solidFill>
                  <a:srgbClr val="800000"/>
                </a:solidFill>
                <a:latin typeface="Century Gothic" charset="0"/>
                <a:ea typeface="ＭＳ Ｐゴシック" charset="0"/>
                <a:cs typeface="ＭＳ Ｐゴシック" charset="0"/>
              </a:rPr>
              <a:t>Alla</a:t>
            </a:r>
            <a:r>
              <a:rPr lang="en-US" sz="2400" b="1" i="1" dirty="0">
                <a:solidFill>
                  <a:srgbClr val="800000"/>
                </a:solidFill>
                <a:latin typeface="Century Gothic" charset="0"/>
                <a:ea typeface="ＭＳ Ｐゴシック" charset="0"/>
                <a:cs typeface="ＭＳ Ｐゴシック" charset="0"/>
              </a:rPr>
              <a:t> Nedashkivska</a:t>
            </a:r>
          </a:p>
          <a:p>
            <a:pPr>
              <a:buFont typeface="Wingdings 2" charset="0"/>
              <a:buNone/>
            </a:pPr>
            <a:r>
              <a:rPr lang="en-US" b="1" i="1" dirty="0">
                <a:solidFill>
                  <a:srgbClr val="800000"/>
                </a:solidFill>
                <a:latin typeface="Century Gothic" charset="0"/>
                <a:ea typeface="ＭＳ Ｐゴシック" charset="0"/>
                <a:cs typeface="ＭＳ Ｐゴシック" charset="0"/>
              </a:rPr>
              <a:t>Professor of Slavic and Applied Linguistics</a:t>
            </a:r>
            <a:endParaRPr lang="en-US" b="1" i="1" dirty="0">
              <a:solidFill>
                <a:srgbClr val="800000"/>
              </a:solidFill>
              <a:latin typeface="Century Gothic" charset="0"/>
              <a:ea typeface="ＭＳ Ｐゴシック" charset="0"/>
            </a:endParaRPr>
          </a:p>
          <a:p>
            <a:pPr>
              <a:buFont typeface="Wingdings 2" charset="0"/>
              <a:buNone/>
            </a:pPr>
            <a:r>
              <a:rPr lang="en-US" b="1" dirty="0">
                <a:solidFill>
                  <a:srgbClr val="800000"/>
                </a:solidFill>
              </a:rPr>
              <a:t>Department of Modern Languages and Cultural Studies </a:t>
            </a:r>
          </a:p>
          <a:p>
            <a:pPr>
              <a:buFont typeface="Wingdings 2" charset="0"/>
              <a:buNone/>
            </a:pPr>
            <a:r>
              <a:rPr lang="en-US" b="1" dirty="0">
                <a:solidFill>
                  <a:srgbClr val="800000"/>
                </a:solidFill>
              </a:rPr>
              <a:t>Faculty of Arts</a:t>
            </a:r>
          </a:p>
          <a:p>
            <a:pPr>
              <a:buFont typeface="Wingdings 2" charset="0"/>
              <a:buNone/>
            </a:pPr>
            <a:endParaRPr lang="en-US" b="1" i="1" dirty="0">
              <a:solidFill>
                <a:srgbClr val="008000"/>
              </a:solidFill>
            </a:endParaRPr>
          </a:p>
          <a:p>
            <a:pPr>
              <a:buFont typeface="Wingdings 2" charset="0"/>
              <a:buNone/>
            </a:pPr>
            <a:endParaRPr lang="en-US" sz="1300" i="1" dirty="0">
              <a:solidFill>
                <a:srgbClr val="595959"/>
              </a:solidFill>
              <a:latin typeface="Century Gothic" charset="0"/>
              <a:ea typeface="ＭＳ Ｐゴシック" charset="0"/>
              <a:cs typeface="ＭＳ Ｐゴシック" charset="0"/>
            </a:endParaRPr>
          </a:p>
        </p:txBody>
      </p:sp>
      <p:sp>
        <p:nvSpPr>
          <p:cNvPr id="6" name="TextBox 5"/>
          <p:cNvSpPr txBox="1"/>
          <p:nvPr/>
        </p:nvSpPr>
        <p:spPr>
          <a:xfrm>
            <a:off x="685800" y="3522866"/>
            <a:ext cx="461665" cy="2948083"/>
          </a:xfrm>
          <a:prstGeom prst="rect">
            <a:avLst/>
          </a:prstGeom>
          <a:noFill/>
        </p:spPr>
        <p:txBody>
          <a:bodyPr vert="vert270">
            <a:spAutoFit/>
          </a:bodyPr>
          <a:lstStyle/>
          <a:p>
            <a:pPr fontAlgn="auto">
              <a:spcBef>
                <a:spcPts val="0"/>
              </a:spcBef>
              <a:spcAft>
                <a:spcPts val="0"/>
              </a:spcAft>
              <a:defRPr/>
            </a:pPr>
            <a:r>
              <a:rPr lang="en-US" dirty="0">
                <a:latin typeface="+mn-lt"/>
                <a:ea typeface="+mn-ea"/>
                <a:cs typeface="+mn-cs"/>
              </a:rPr>
              <a:t>“</a:t>
            </a:r>
            <a:endParaRPr lang="en-US" sz="1400" dirty="0">
              <a:latin typeface="+mn-lt"/>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8450" y="6085846"/>
            <a:ext cx="2115946" cy="49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0" y="5807414"/>
            <a:ext cx="1050586" cy="10505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51" y="194553"/>
            <a:ext cx="8586095" cy="992221"/>
          </a:xfrm>
        </p:spPr>
        <p:txBody>
          <a:bodyPr/>
          <a:lstStyle/>
          <a:p>
            <a:r>
              <a:rPr lang="en-US" sz="2000" b="1" dirty="0"/>
              <a:t>ANALYSIS: </a:t>
            </a:r>
            <a:r>
              <a:rPr lang="en-CA" sz="2000" b="1" dirty="0"/>
              <a:t>The Ukrainian language as a national identifier, defender, and crucial ingredient of the national identity of Ukrainians</a:t>
            </a:r>
            <a:endParaRPr lang="en-US" sz="2000" b="1" dirty="0"/>
          </a:p>
        </p:txBody>
      </p:sp>
      <p:sp>
        <p:nvSpPr>
          <p:cNvPr id="3" name="Content Placeholder 2"/>
          <p:cNvSpPr>
            <a:spLocks noGrp="1"/>
          </p:cNvSpPr>
          <p:nvPr>
            <p:ph idx="1"/>
          </p:nvPr>
        </p:nvSpPr>
        <p:spPr>
          <a:xfrm>
            <a:off x="165369" y="1605064"/>
            <a:ext cx="8559531" cy="4660799"/>
          </a:xfrm>
        </p:spPr>
        <p:txBody>
          <a:bodyPr/>
          <a:lstStyle/>
          <a:p>
            <a:pPr marL="0" indent="0">
              <a:buNone/>
            </a:pPr>
            <a:r>
              <a:rPr lang="en-CA" sz="2800" b="1" dirty="0">
                <a:solidFill>
                  <a:schemeClr val="tx1"/>
                </a:solidFill>
              </a:rPr>
              <a:t>1. </a:t>
            </a:r>
            <a:r>
              <a:rPr lang="en-CA" sz="2800" dirty="0" err="1">
                <a:solidFill>
                  <a:schemeClr val="tx1"/>
                </a:solidFill>
                <a:effectLst/>
              </a:rPr>
              <a:t>Мова</a:t>
            </a:r>
            <a:r>
              <a:rPr lang="en-CA" sz="2800" dirty="0">
                <a:solidFill>
                  <a:schemeClr val="tx1"/>
                </a:solidFill>
                <a:effectLst/>
              </a:rPr>
              <a:t> «</a:t>
            </a:r>
            <a:r>
              <a:rPr lang="en-CA" sz="2800" dirty="0" err="1">
                <a:solidFill>
                  <a:schemeClr val="tx1"/>
                </a:solidFill>
                <a:effectLst/>
              </a:rPr>
              <a:t>зшиває</a:t>
            </a:r>
            <a:r>
              <a:rPr lang="en-CA" sz="2800" dirty="0">
                <a:solidFill>
                  <a:schemeClr val="tx1"/>
                </a:solidFill>
                <a:effectLst/>
              </a:rPr>
              <a:t>» </a:t>
            </a:r>
            <a:r>
              <a:rPr lang="en-CA" sz="2800" dirty="0" err="1">
                <a:solidFill>
                  <a:schemeClr val="tx1"/>
                </a:solidFill>
                <a:effectLst/>
              </a:rPr>
              <a:t>націю</a:t>
            </a:r>
            <a:r>
              <a:rPr lang="en-CA" sz="2800" dirty="0">
                <a:solidFill>
                  <a:schemeClr val="tx1"/>
                </a:solidFill>
                <a:effectLst/>
              </a:rPr>
              <a:t>; </a:t>
            </a:r>
            <a:r>
              <a:rPr lang="en-CA" sz="2800" dirty="0" err="1">
                <a:solidFill>
                  <a:schemeClr val="tx1"/>
                </a:solidFill>
                <a:effectLst/>
              </a:rPr>
              <a:t>мова</a:t>
            </a:r>
            <a:r>
              <a:rPr lang="en-CA" sz="2800" dirty="0">
                <a:solidFill>
                  <a:schemeClr val="tx1"/>
                </a:solidFill>
                <a:effectLst/>
              </a:rPr>
              <a:t> </a:t>
            </a:r>
            <a:r>
              <a:rPr lang="en-CA" sz="2800" dirty="0" err="1">
                <a:solidFill>
                  <a:schemeClr val="tx1"/>
                </a:solidFill>
                <a:effectLst/>
              </a:rPr>
              <a:t>це</a:t>
            </a:r>
            <a:r>
              <a:rPr lang="en-CA" sz="2800" dirty="0">
                <a:solidFill>
                  <a:schemeClr val="tx1"/>
                </a:solidFill>
                <a:effectLst/>
              </a:rPr>
              <a:t> </a:t>
            </a:r>
            <a:r>
              <a:rPr lang="en-CA" sz="2800" dirty="0" err="1">
                <a:solidFill>
                  <a:schemeClr val="tx1"/>
                </a:solidFill>
                <a:effectLst/>
              </a:rPr>
              <a:t>ідентифікатор</a:t>
            </a:r>
            <a:r>
              <a:rPr lang="en-CA" sz="2800" dirty="0">
                <a:solidFill>
                  <a:schemeClr val="tx1"/>
                </a:solidFill>
                <a:effectLst/>
              </a:rPr>
              <a:t> </a:t>
            </a:r>
            <a:r>
              <a:rPr lang="en-CA" sz="2800" dirty="0" err="1">
                <a:solidFill>
                  <a:schemeClr val="tx1"/>
                </a:solidFill>
                <a:effectLst/>
              </a:rPr>
              <a:t>нації</a:t>
            </a:r>
            <a:r>
              <a:rPr lang="en-CA" sz="2800" dirty="0">
                <a:solidFill>
                  <a:schemeClr val="tx1"/>
                </a:solidFill>
                <a:effectLst/>
              </a:rPr>
              <a:t>, </a:t>
            </a:r>
            <a:r>
              <a:rPr lang="en-CA" sz="2800" dirty="0" err="1">
                <a:solidFill>
                  <a:schemeClr val="tx1"/>
                </a:solidFill>
              </a:rPr>
              <a:t>тобто</a:t>
            </a:r>
            <a:r>
              <a:rPr lang="en-CA" sz="2800" dirty="0">
                <a:solidFill>
                  <a:schemeClr val="tx1"/>
                </a:solidFill>
              </a:rPr>
              <a:t> </a:t>
            </a:r>
            <a:r>
              <a:rPr lang="en-CA" sz="2800" dirty="0" err="1">
                <a:solidFill>
                  <a:schemeClr val="tx1"/>
                </a:solidFill>
              </a:rPr>
              <a:t>належність</a:t>
            </a:r>
            <a:r>
              <a:rPr lang="en-CA" sz="2800" dirty="0">
                <a:solidFill>
                  <a:schemeClr val="tx1"/>
                </a:solidFill>
              </a:rPr>
              <a:t> </a:t>
            </a:r>
            <a:r>
              <a:rPr lang="en-CA" sz="2800" dirty="0" err="1">
                <a:solidFill>
                  <a:schemeClr val="tx1"/>
                </a:solidFill>
              </a:rPr>
              <a:t>людини</a:t>
            </a:r>
            <a:r>
              <a:rPr lang="en-CA" sz="2800" dirty="0">
                <a:solidFill>
                  <a:schemeClr val="tx1"/>
                </a:solidFill>
              </a:rPr>
              <a:t> </a:t>
            </a:r>
            <a:r>
              <a:rPr lang="en-CA" sz="2800" dirty="0" err="1">
                <a:solidFill>
                  <a:schemeClr val="tx1"/>
                </a:solidFill>
              </a:rPr>
              <a:t>до</a:t>
            </a:r>
            <a:r>
              <a:rPr lang="en-CA" sz="2800" dirty="0">
                <a:solidFill>
                  <a:schemeClr val="tx1"/>
                </a:solidFill>
              </a:rPr>
              <a:t> </a:t>
            </a:r>
            <a:r>
              <a:rPr lang="en-CA" sz="2800" dirty="0" err="1">
                <a:solidFill>
                  <a:schemeClr val="tx1"/>
                </a:solidFill>
              </a:rPr>
              <a:t>певної</a:t>
            </a:r>
            <a:r>
              <a:rPr lang="en-CA" sz="2800" dirty="0">
                <a:solidFill>
                  <a:schemeClr val="tx1"/>
                </a:solidFill>
              </a:rPr>
              <a:t> </a:t>
            </a:r>
            <a:r>
              <a:rPr lang="en-CA" sz="2800" dirty="0" err="1">
                <a:solidFill>
                  <a:schemeClr val="tx1"/>
                </a:solidFill>
              </a:rPr>
              <a:t>держави</a:t>
            </a:r>
            <a:r>
              <a:rPr lang="en-CA" sz="2800" dirty="0">
                <a:solidFill>
                  <a:schemeClr val="tx1"/>
                </a:solidFill>
              </a:rPr>
              <a:t> </a:t>
            </a:r>
            <a:r>
              <a:rPr lang="en-CA" sz="2800" dirty="0" err="1">
                <a:solidFill>
                  <a:schemeClr val="tx1"/>
                </a:solidFill>
              </a:rPr>
              <a:t>чи</a:t>
            </a:r>
            <a:r>
              <a:rPr lang="en-CA" sz="2800" dirty="0">
                <a:solidFill>
                  <a:schemeClr val="tx1"/>
                </a:solidFill>
              </a:rPr>
              <a:t> </a:t>
            </a:r>
            <a:r>
              <a:rPr lang="en-CA" sz="2800" dirty="0" err="1">
                <a:solidFill>
                  <a:schemeClr val="tx1"/>
                </a:solidFill>
              </a:rPr>
              <a:t>нації</a:t>
            </a:r>
            <a:r>
              <a:rPr lang="en-CA" sz="2800" dirty="0">
                <a:solidFill>
                  <a:schemeClr val="tx1"/>
                </a:solidFill>
              </a:rPr>
              <a:t> </a:t>
            </a:r>
            <a:r>
              <a:rPr lang="en-CA" sz="2800" dirty="0" err="1">
                <a:solidFill>
                  <a:schemeClr val="tx1"/>
                </a:solidFill>
              </a:rPr>
              <a:t>її</a:t>
            </a:r>
            <a:r>
              <a:rPr lang="en-CA" sz="2800" dirty="0">
                <a:solidFill>
                  <a:schemeClr val="tx1"/>
                </a:solidFill>
              </a:rPr>
              <a:t> </a:t>
            </a:r>
            <a:r>
              <a:rPr lang="en-CA" sz="2800" dirty="0" err="1">
                <a:solidFill>
                  <a:schemeClr val="tx1"/>
                </a:solidFill>
              </a:rPr>
              <a:t>культури</a:t>
            </a:r>
            <a:r>
              <a:rPr lang="en-CA" sz="2800" dirty="0">
                <a:solidFill>
                  <a:schemeClr val="tx1"/>
                </a:solidFill>
              </a:rPr>
              <a:t> </a:t>
            </a:r>
            <a:r>
              <a:rPr lang="en-CA" sz="2800" dirty="0" err="1">
                <a:solidFill>
                  <a:schemeClr val="tx1"/>
                </a:solidFill>
              </a:rPr>
              <a:t>і</a:t>
            </a:r>
            <a:r>
              <a:rPr lang="en-CA" sz="2800" dirty="0">
                <a:solidFill>
                  <a:schemeClr val="tx1"/>
                </a:solidFill>
              </a:rPr>
              <a:t> </a:t>
            </a:r>
            <a:r>
              <a:rPr lang="en-CA" sz="2800" dirty="0" err="1">
                <a:solidFill>
                  <a:schemeClr val="tx1"/>
                </a:solidFill>
              </a:rPr>
              <a:t>традицій</a:t>
            </a:r>
            <a:r>
              <a:rPr lang="en-CA" sz="2800" dirty="0">
                <a:solidFill>
                  <a:schemeClr val="tx1"/>
                </a:solidFill>
              </a:rPr>
              <a:t>; </a:t>
            </a:r>
            <a:r>
              <a:rPr lang="en-CA" sz="2800" dirty="0" err="1">
                <a:solidFill>
                  <a:schemeClr val="tx1"/>
                </a:solidFill>
              </a:rPr>
              <a:t>мова</a:t>
            </a:r>
            <a:r>
              <a:rPr lang="en-CA" sz="2800" dirty="0">
                <a:solidFill>
                  <a:schemeClr val="tx1"/>
                </a:solidFill>
              </a:rPr>
              <a:t> </a:t>
            </a:r>
            <a:r>
              <a:rPr lang="en-CA" sz="2800" dirty="0" err="1">
                <a:solidFill>
                  <a:schemeClr val="tx1"/>
                </a:solidFill>
              </a:rPr>
              <a:t>і</a:t>
            </a:r>
            <a:r>
              <a:rPr lang="en-CA" sz="2800" dirty="0">
                <a:solidFill>
                  <a:schemeClr val="tx1"/>
                </a:solidFill>
              </a:rPr>
              <a:t> </a:t>
            </a:r>
            <a:r>
              <a:rPr lang="en-CA" sz="2800" dirty="0" err="1">
                <a:solidFill>
                  <a:schemeClr val="tx1"/>
                </a:solidFill>
              </a:rPr>
              <a:t>нація</a:t>
            </a:r>
            <a:r>
              <a:rPr lang="en-CA" sz="2800" dirty="0">
                <a:solidFill>
                  <a:schemeClr val="tx1"/>
                </a:solidFill>
              </a:rPr>
              <a:t> - </a:t>
            </a:r>
            <a:r>
              <a:rPr lang="en-CA" sz="2800" dirty="0" err="1">
                <a:solidFill>
                  <a:schemeClr val="tx1"/>
                </a:solidFill>
              </a:rPr>
              <a:t>це</a:t>
            </a:r>
            <a:r>
              <a:rPr lang="en-CA" sz="2800" dirty="0">
                <a:solidFill>
                  <a:schemeClr val="tx1"/>
                </a:solidFill>
              </a:rPr>
              <a:t> </a:t>
            </a:r>
            <a:r>
              <a:rPr lang="en-CA" sz="2800" dirty="0" err="1">
                <a:solidFill>
                  <a:schemeClr val="tx1"/>
                </a:solidFill>
              </a:rPr>
              <a:t>невід’ємна</a:t>
            </a:r>
            <a:r>
              <a:rPr lang="en-CA" sz="2800" dirty="0">
                <a:solidFill>
                  <a:schemeClr val="tx1"/>
                </a:solidFill>
              </a:rPr>
              <a:t> </a:t>
            </a:r>
            <a:r>
              <a:rPr lang="en-CA" sz="2800" dirty="0" err="1">
                <a:solidFill>
                  <a:schemeClr val="tx1"/>
                </a:solidFill>
              </a:rPr>
              <a:t>цілість</a:t>
            </a:r>
            <a:r>
              <a:rPr lang="en-CA" sz="2800" dirty="0">
                <a:solidFill>
                  <a:schemeClr val="tx1"/>
                </a:solidFill>
              </a:rPr>
              <a:t>   </a:t>
            </a:r>
          </a:p>
          <a:p>
            <a:pPr marL="0" indent="0">
              <a:buNone/>
            </a:pPr>
            <a:r>
              <a:rPr lang="en-CA" sz="2800" dirty="0">
                <a:solidFill>
                  <a:schemeClr val="accent4">
                    <a:lumMod val="50000"/>
                  </a:schemeClr>
                </a:solidFill>
              </a:rPr>
              <a:t>‘</a:t>
            </a:r>
            <a:r>
              <a:rPr lang="en-CA" sz="2800" b="1" dirty="0">
                <a:solidFill>
                  <a:schemeClr val="accent4">
                    <a:lumMod val="50000"/>
                  </a:schemeClr>
                </a:solidFill>
              </a:rPr>
              <a:t>[Ukrainian/U] </a:t>
            </a:r>
            <a:r>
              <a:rPr lang="en-CA" sz="2800" dirty="0">
                <a:solidFill>
                  <a:schemeClr val="accent4">
                    <a:lumMod val="50000"/>
                  </a:schemeClr>
                </a:solidFill>
                <a:effectLst>
                  <a:glow rad="63500">
                    <a:schemeClr val="accent2">
                      <a:satMod val="175000"/>
                      <a:alpha val="40000"/>
                    </a:schemeClr>
                  </a:glow>
                </a:effectLst>
              </a:rPr>
              <a:t>Language “sews together” a nation; language is an identifier of a nation </a:t>
            </a:r>
            <a:r>
              <a:rPr lang="en-CA" sz="2800" dirty="0">
                <a:solidFill>
                  <a:schemeClr val="accent4">
                    <a:lumMod val="50000"/>
                  </a:schemeClr>
                </a:solidFill>
              </a:rPr>
              <a:t>signalling a person’s belonging to a particular state or nation and its culture and traditions; language and nation constitute an integral whole.’ (</a:t>
            </a:r>
            <a:r>
              <a:rPr lang="en-CA" sz="2800" i="1" dirty="0">
                <a:solidFill>
                  <a:schemeClr val="accent4">
                    <a:lumMod val="50000"/>
                  </a:schemeClr>
                </a:solidFill>
              </a:rPr>
              <a:t>Telegram</a:t>
            </a:r>
            <a:r>
              <a:rPr lang="en-CA" sz="2800" dirty="0">
                <a:solidFill>
                  <a:schemeClr val="accent4">
                    <a:lumMod val="50000"/>
                  </a:schemeClr>
                </a:solidFill>
              </a:rPr>
              <a:t>)</a:t>
            </a:r>
          </a:p>
          <a:p>
            <a:pPr marL="0" indent="0">
              <a:buNone/>
            </a:pPr>
            <a:endParaRPr lang="en-CA" sz="2800" dirty="0"/>
          </a:p>
        </p:txBody>
      </p:sp>
    </p:spTree>
    <p:extLst>
      <p:ext uri="{BB962C8B-B14F-4D97-AF65-F5344CB8AC3E}">
        <p14:creationId xmlns:p14="http://schemas.microsoft.com/office/powerpoint/2010/main" val="1414607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651" y="194553"/>
            <a:ext cx="8586095" cy="992221"/>
          </a:xfrm>
        </p:spPr>
        <p:txBody>
          <a:bodyPr/>
          <a:lstStyle/>
          <a:p>
            <a:r>
              <a:rPr lang="en-US" sz="2000" b="1" dirty="0"/>
              <a:t>ANALYSIS: </a:t>
            </a:r>
            <a:r>
              <a:rPr lang="en-CA" sz="2000" b="1" dirty="0"/>
              <a:t>The Ukrainian language as a national identifier, defender, and crucial ingredient of the national identity of Ukrainians</a:t>
            </a:r>
            <a:endParaRPr lang="en-US" sz="2000" b="1" dirty="0"/>
          </a:p>
        </p:txBody>
      </p:sp>
      <p:sp>
        <p:nvSpPr>
          <p:cNvPr id="3" name="Content Placeholder 2"/>
          <p:cNvSpPr>
            <a:spLocks noGrp="1"/>
          </p:cNvSpPr>
          <p:nvPr>
            <p:ph idx="1"/>
          </p:nvPr>
        </p:nvSpPr>
        <p:spPr>
          <a:xfrm>
            <a:off x="214009" y="1186774"/>
            <a:ext cx="8589523" cy="5476673"/>
          </a:xfrm>
        </p:spPr>
        <p:txBody>
          <a:bodyPr/>
          <a:lstStyle/>
          <a:p>
            <a:pPr marL="0" indent="0">
              <a:buNone/>
            </a:pPr>
            <a:r>
              <a:rPr lang="ru-RU" sz="2400" b="1" dirty="0">
                <a:solidFill>
                  <a:schemeClr val="tx1"/>
                </a:solidFill>
              </a:rPr>
              <a:t>2. </a:t>
            </a:r>
            <a:r>
              <a:rPr lang="ru-RU" sz="2400" dirty="0">
                <a:solidFill>
                  <a:schemeClr val="tx1"/>
                </a:solidFill>
              </a:rPr>
              <a:t>коли </a:t>
            </a:r>
            <a:r>
              <a:rPr lang="ru-RU" sz="2400" dirty="0" err="1">
                <a:solidFill>
                  <a:schemeClr val="tx1"/>
                </a:solidFill>
              </a:rPr>
              <a:t>мову</a:t>
            </a:r>
            <a:r>
              <a:rPr lang="ru-RU" sz="2400" dirty="0">
                <a:solidFill>
                  <a:schemeClr val="tx1"/>
                </a:solidFill>
              </a:rPr>
              <a:t> </a:t>
            </a:r>
            <a:r>
              <a:rPr lang="ru-RU" sz="2400" dirty="0" err="1">
                <a:solidFill>
                  <a:schemeClr val="tx1"/>
                </a:solidFill>
              </a:rPr>
              <a:t>використовують</a:t>
            </a:r>
            <a:r>
              <a:rPr lang="ru-RU" sz="2400" dirty="0">
                <a:solidFill>
                  <a:schemeClr val="tx1"/>
                </a:solidFill>
              </a:rPr>
              <a:t> не як </a:t>
            </a:r>
            <a:r>
              <a:rPr lang="ru-RU" sz="2400" dirty="0" err="1">
                <a:solidFill>
                  <a:schemeClr val="tx1"/>
                </a:solidFill>
              </a:rPr>
              <a:t>знаряддя</a:t>
            </a:r>
            <a:r>
              <a:rPr lang="ru-RU" sz="2400" dirty="0">
                <a:solidFill>
                  <a:schemeClr val="tx1"/>
                </a:solidFill>
              </a:rPr>
              <a:t> а як </a:t>
            </a:r>
            <a:r>
              <a:rPr lang="ru-RU" sz="2400" dirty="0" err="1">
                <a:solidFill>
                  <a:schemeClr val="tx1"/>
                </a:solidFill>
              </a:rPr>
              <a:t>зброю</a:t>
            </a:r>
            <a:r>
              <a:rPr lang="ru-RU" sz="2400" dirty="0">
                <a:solidFill>
                  <a:schemeClr val="tx1"/>
                </a:solidFill>
              </a:rPr>
              <a:t>, по дефолту в </a:t>
            </a:r>
            <a:r>
              <a:rPr lang="ru-RU" sz="2400" b="1" dirty="0" err="1">
                <a:solidFill>
                  <a:schemeClr val="tx1"/>
                </a:solidFill>
              </a:rPr>
              <a:t>У</a:t>
            </a:r>
            <a:r>
              <a:rPr lang="ru-RU" sz="2400" dirty="0" err="1">
                <a:solidFill>
                  <a:schemeClr val="tx1"/>
                </a:solidFill>
              </a:rPr>
              <a:t>країнському</a:t>
            </a:r>
            <a:r>
              <a:rPr lang="ru-RU" sz="2400" dirty="0">
                <a:solidFill>
                  <a:schemeClr val="tx1"/>
                </a:solidFill>
              </a:rPr>
              <a:t> </a:t>
            </a:r>
            <a:r>
              <a:rPr lang="ru-RU" sz="2400" dirty="0" err="1">
                <a:solidFill>
                  <a:schemeClr val="tx1"/>
                </a:solidFill>
              </a:rPr>
              <a:t>середовищі</a:t>
            </a:r>
            <a:r>
              <a:rPr lang="ru-RU" sz="2400" dirty="0">
                <a:solidFill>
                  <a:schemeClr val="tx1"/>
                </a:solidFill>
              </a:rPr>
              <a:t> все ж </a:t>
            </a:r>
            <a:r>
              <a:rPr lang="ru-RU" sz="2400" dirty="0" err="1">
                <a:solidFill>
                  <a:schemeClr val="tx1"/>
                </a:solidFill>
              </a:rPr>
              <a:t>доречніше</a:t>
            </a:r>
            <a:r>
              <a:rPr lang="ru-RU" sz="2400" dirty="0">
                <a:solidFill>
                  <a:schemeClr val="tx1"/>
                </a:solidFill>
              </a:rPr>
              <a:t> </a:t>
            </a:r>
            <a:r>
              <a:rPr lang="ru-RU" sz="2400" dirty="0" err="1">
                <a:solidFill>
                  <a:schemeClr val="tx1"/>
                </a:solidFill>
              </a:rPr>
              <a:t>використовувати</a:t>
            </a:r>
            <a:r>
              <a:rPr lang="ru-RU" sz="2400" dirty="0">
                <a:solidFill>
                  <a:schemeClr val="tx1"/>
                </a:solidFill>
              </a:rPr>
              <a:t> все ж </a:t>
            </a:r>
            <a:r>
              <a:rPr lang="ru-RU" sz="2400" b="1" dirty="0" err="1">
                <a:solidFill>
                  <a:schemeClr val="tx1"/>
                </a:solidFill>
              </a:rPr>
              <a:t>У</a:t>
            </a:r>
            <a:r>
              <a:rPr lang="ru-RU" sz="2400" dirty="0" err="1">
                <a:solidFill>
                  <a:schemeClr val="tx1"/>
                </a:solidFill>
              </a:rPr>
              <a:t>країнську</a:t>
            </a:r>
            <a:r>
              <a:rPr lang="ru-RU" sz="2400" dirty="0">
                <a:solidFill>
                  <a:schemeClr val="tx1"/>
                </a:solidFill>
              </a:rPr>
              <a:t>. </a:t>
            </a:r>
            <a:endParaRPr lang="en-CA" sz="2400" dirty="0">
              <a:solidFill>
                <a:schemeClr val="tx1"/>
              </a:solidFill>
            </a:endParaRPr>
          </a:p>
          <a:p>
            <a:pPr marL="0" indent="0">
              <a:buNone/>
            </a:pPr>
            <a:r>
              <a:rPr lang="en-CA" sz="2400" dirty="0">
                <a:solidFill>
                  <a:srgbClr val="0070C0"/>
                </a:solidFill>
              </a:rPr>
              <a:t>‘</a:t>
            </a:r>
            <a:r>
              <a:rPr lang="en-CA" sz="2400" b="1" dirty="0">
                <a:solidFill>
                  <a:srgbClr val="0070C0"/>
                </a:solidFill>
              </a:rPr>
              <a:t>[U] </a:t>
            </a:r>
            <a:r>
              <a:rPr lang="en-CA" sz="2400" dirty="0">
                <a:solidFill>
                  <a:srgbClr val="0070C0"/>
                </a:solidFill>
              </a:rPr>
              <a:t>… when language is used not as a </a:t>
            </a:r>
            <a:r>
              <a:rPr lang="en-CA" sz="2400" dirty="0">
                <a:solidFill>
                  <a:srgbClr val="0070C0"/>
                </a:solidFill>
                <a:effectLst>
                  <a:glow rad="63500">
                    <a:schemeClr val="accent2">
                      <a:satMod val="175000"/>
                      <a:alpha val="40000"/>
                    </a:schemeClr>
                  </a:glow>
                </a:effectLst>
              </a:rPr>
              <a:t>weapon</a:t>
            </a:r>
            <a:r>
              <a:rPr lang="en-CA" sz="2400" dirty="0">
                <a:solidFill>
                  <a:srgbClr val="0070C0"/>
                </a:solidFill>
              </a:rPr>
              <a:t>, by default in the </a:t>
            </a:r>
            <a:r>
              <a:rPr lang="en-CA" sz="2400" b="1" dirty="0">
                <a:solidFill>
                  <a:srgbClr val="0070C0"/>
                </a:solidFill>
              </a:rPr>
              <a:t>U</a:t>
            </a:r>
            <a:r>
              <a:rPr lang="en-CA" sz="2400" dirty="0">
                <a:solidFill>
                  <a:srgbClr val="0070C0"/>
                </a:solidFill>
              </a:rPr>
              <a:t>krainian environment, it is more appropriate to use, nevertheless, the </a:t>
            </a:r>
            <a:r>
              <a:rPr lang="en-CA" sz="2400" b="1" dirty="0">
                <a:solidFill>
                  <a:srgbClr val="0070C0"/>
                </a:solidFill>
              </a:rPr>
              <a:t>U</a:t>
            </a:r>
            <a:r>
              <a:rPr lang="en-CA" sz="2400" dirty="0">
                <a:solidFill>
                  <a:srgbClr val="0070C0"/>
                </a:solidFill>
              </a:rPr>
              <a:t>krainian language.’ </a:t>
            </a:r>
            <a:r>
              <a:rPr lang="ru-RU" sz="2400" dirty="0">
                <a:solidFill>
                  <a:srgbClr val="0070C0"/>
                </a:solidFill>
              </a:rPr>
              <a:t>(</a:t>
            </a:r>
            <a:r>
              <a:rPr lang="en-CA" sz="2400" i="1" dirty="0">
                <a:solidFill>
                  <a:srgbClr val="0070C0"/>
                </a:solidFill>
              </a:rPr>
              <a:t>Telegram</a:t>
            </a:r>
            <a:r>
              <a:rPr lang="ru-RU" sz="2400" dirty="0">
                <a:solidFill>
                  <a:srgbClr val="0070C0"/>
                </a:solidFill>
              </a:rPr>
              <a:t>)</a:t>
            </a:r>
            <a:endParaRPr lang="en-CA" sz="2400" dirty="0">
              <a:solidFill>
                <a:schemeClr val="tx1"/>
              </a:solidFill>
            </a:endParaRPr>
          </a:p>
          <a:p>
            <a:pPr marL="0" indent="0">
              <a:buNone/>
            </a:pPr>
            <a:r>
              <a:rPr lang="ru-RU" sz="2400" b="1" dirty="0">
                <a:solidFill>
                  <a:schemeClr val="tx1"/>
                </a:solidFill>
              </a:rPr>
              <a:t>3. </a:t>
            </a:r>
            <a:r>
              <a:rPr lang="ru-RU" sz="2400" dirty="0">
                <a:solidFill>
                  <a:schemeClr val="tx1"/>
                </a:solidFill>
              </a:rPr>
              <a:t>…</a:t>
            </a:r>
            <a:r>
              <a:rPr lang="ru-RU" sz="2400" dirty="0" err="1">
                <a:solidFill>
                  <a:schemeClr val="tx1"/>
                </a:solidFill>
              </a:rPr>
              <a:t>мова</a:t>
            </a:r>
            <a:r>
              <a:rPr lang="ru-RU" sz="2400" dirty="0">
                <a:solidFill>
                  <a:schemeClr val="tx1"/>
                </a:solidFill>
              </a:rPr>
              <a:t> </a:t>
            </a:r>
            <a:r>
              <a:rPr lang="ru-RU" sz="2400" dirty="0" err="1">
                <a:solidFill>
                  <a:schemeClr val="tx1"/>
                </a:solidFill>
              </a:rPr>
              <a:t>це</a:t>
            </a:r>
            <a:r>
              <a:rPr lang="ru-RU" sz="2400" dirty="0">
                <a:solidFill>
                  <a:schemeClr val="tx1"/>
                </a:solidFill>
              </a:rPr>
              <a:t> </a:t>
            </a:r>
            <a:r>
              <a:rPr lang="ru-RU" sz="2400" dirty="0" err="1">
                <a:solidFill>
                  <a:schemeClr val="tx1"/>
                </a:solidFill>
              </a:rPr>
              <a:t>зброя</a:t>
            </a:r>
            <a:r>
              <a:rPr lang="ru-RU" sz="2400" dirty="0">
                <a:solidFill>
                  <a:schemeClr val="tx1"/>
                </a:solidFill>
              </a:rPr>
              <a:t> </a:t>
            </a:r>
            <a:r>
              <a:rPr lang="ru-RU" sz="2400" dirty="0" err="1">
                <a:solidFill>
                  <a:schemeClr val="tx1"/>
                </a:solidFill>
              </a:rPr>
              <a:t>кожної</a:t>
            </a:r>
            <a:r>
              <a:rPr lang="ru-RU" sz="2400" dirty="0">
                <a:solidFill>
                  <a:schemeClr val="tx1"/>
                </a:solidFill>
              </a:rPr>
              <a:t> </a:t>
            </a:r>
            <a:r>
              <a:rPr lang="ru-RU" sz="2400" dirty="0" err="1">
                <a:solidFill>
                  <a:schemeClr val="tx1"/>
                </a:solidFill>
              </a:rPr>
              <a:t>людини</a:t>
            </a:r>
            <a:r>
              <a:rPr lang="ru-RU" sz="2400" dirty="0">
                <a:solidFill>
                  <a:schemeClr val="tx1"/>
                </a:solidFill>
              </a:rPr>
              <a:t>. </a:t>
            </a:r>
            <a:r>
              <a:rPr lang="ru-RU" sz="2400" dirty="0" err="1">
                <a:solidFill>
                  <a:schemeClr val="tx1"/>
                </a:solidFill>
              </a:rPr>
              <a:t>Якщо</a:t>
            </a:r>
            <a:r>
              <a:rPr lang="ru-RU" sz="2400" dirty="0">
                <a:solidFill>
                  <a:schemeClr val="tx1"/>
                </a:solidFill>
              </a:rPr>
              <a:t> Ви не на </a:t>
            </a:r>
            <a:r>
              <a:rPr lang="ru-RU" sz="2400" dirty="0" err="1">
                <a:solidFill>
                  <a:schemeClr val="tx1"/>
                </a:solidFill>
              </a:rPr>
              <a:t>фронті</a:t>
            </a:r>
            <a:r>
              <a:rPr lang="ru-RU" sz="2400" dirty="0">
                <a:solidFill>
                  <a:schemeClr val="tx1"/>
                </a:solidFill>
              </a:rPr>
              <a:t>, то </a:t>
            </a:r>
            <a:r>
              <a:rPr lang="ru-RU" sz="2400" dirty="0" err="1">
                <a:solidFill>
                  <a:schemeClr val="tx1"/>
                </a:solidFill>
              </a:rPr>
              <a:t>хоча</a:t>
            </a:r>
            <a:r>
              <a:rPr lang="ru-RU" sz="2400" dirty="0">
                <a:solidFill>
                  <a:schemeClr val="tx1"/>
                </a:solidFill>
              </a:rPr>
              <a:t> б </a:t>
            </a:r>
            <a:r>
              <a:rPr lang="ru-RU" sz="2400" dirty="0" err="1">
                <a:solidFill>
                  <a:schemeClr val="tx1"/>
                </a:solidFill>
              </a:rPr>
              <a:t>мовою</a:t>
            </a:r>
            <a:r>
              <a:rPr lang="ru-RU" sz="2400" dirty="0">
                <a:solidFill>
                  <a:schemeClr val="tx1"/>
                </a:solidFill>
              </a:rPr>
              <a:t> </a:t>
            </a:r>
            <a:r>
              <a:rPr lang="en-CA" sz="2400" dirty="0" err="1">
                <a:solidFill>
                  <a:schemeClr val="tx1"/>
                </a:solidFill>
              </a:rPr>
              <a:t>Ви</a:t>
            </a:r>
            <a:r>
              <a:rPr lang="en-CA" sz="2400" dirty="0">
                <a:solidFill>
                  <a:schemeClr val="tx1"/>
                </a:solidFill>
              </a:rPr>
              <a:t> </a:t>
            </a:r>
            <a:r>
              <a:rPr lang="en-CA" sz="2400" dirty="0" err="1">
                <a:solidFill>
                  <a:schemeClr val="tx1"/>
                </a:solidFill>
              </a:rPr>
              <a:t>можете</a:t>
            </a:r>
            <a:r>
              <a:rPr lang="en-CA" sz="2400" dirty="0">
                <a:solidFill>
                  <a:schemeClr val="tx1"/>
                </a:solidFill>
              </a:rPr>
              <a:t> </a:t>
            </a:r>
            <a:r>
              <a:rPr lang="en-CA" sz="2400" dirty="0" err="1">
                <a:solidFill>
                  <a:schemeClr val="tx1"/>
                </a:solidFill>
              </a:rPr>
              <a:t>щось</a:t>
            </a:r>
            <a:r>
              <a:rPr lang="en-CA" sz="2400" dirty="0">
                <a:solidFill>
                  <a:schemeClr val="tx1"/>
                </a:solidFill>
              </a:rPr>
              <a:t> </a:t>
            </a:r>
            <a:r>
              <a:rPr lang="en-CA" sz="2400" dirty="0" err="1">
                <a:solidFill>
                  <a:schemeClr val="tx1"/>
                </a:solidFill>
              </a:rPr>
              <a:t>робити</a:t>
            </a:r>
            <a:r>
              <a:rPr lang="en-CA" sz="2400" dirty="0">
                <a:solidFill>
                  <a:schemeClr val="tx1"/>
                </a:solidFill>
              </a:rPr>
              <a:t>. </a:t>
            </a:r>
          </a:p>
          <a:p>
            <a:pPr marL="0" indent="0">
              <a:buNone/>
            </a:pPr>
            <a:r>
              <a:rPr lang="en-CA" sz="2400" dirty="0">
                <a:solidFill>
                  <a:srgbClr val="0070C0"/>
                </a:solidFill>
              </a:rPr>
              <a:t>‘[</a:t>
            </a:r>
            <a:r>
              <a:rPr lang="en-CA" sz="2400" b="1" dirty="0">
                <a:solidFill>
                  <a:srgbClr val="0070C0"/>
                </a:solidFill>
              </a:rPr>
              <a:t>U] </a:t>
            </a:r>
            <a:r>
              <a:rPr lang="en-CA" sz="2400" dirty="0">
                <a:solidFill>
                  <a:srgbClr val="0070C0"/>
                </a:solidFill>
              </a:rPr>
              <a:t>… language is a </a:t>
            </a:r>
            <a:r>
              <a:rPr lang="en-CA" sz="2400" dirty="0">
                <a:solidFill>
                  <a:srgbClr val="0070C0"/>
                </a:solidFill>
                <a:effectLst>
                  <a:glow rad="63500">
                    <a:schemeClr val="accent2">
                      <a:satMod val="175000"/>
                      <a:alpha val="40000"/>
                    </a:schemeClr>
                  </a:glow>
                </a:effectLst>
              </a:rPr>
              <a:t>weapon</a:t>
            </a:r>
            <a:r>
              <a:rPr lang="en-CA" sz="2400" dirty="0">
                <a:solidFill>
                  <a:srgbClr val="0070C0"/>
                </a:solidFill>
              </a:rPr>
              <a:t> of every person. If you are not at the frontlines, then at least you can do something with your language.’ (</a:t>
            </a:r>
            <a:r>
              <a:rPr lang="en-CA" sz="2400" i="1" dirty="0">
                <a:solidFill>
                  <a:srgbClr val="0070C0"/>
                </a:solidFill>
              </a:rPr>
              <a:t>Telegram</a:t>
            </a:r>
            <a:r>
              <a:rPr lang="en-CA" sz="2400" dirty="0">
                <a:solidFill>
                  <a:srgbClr val="0070C0"/>
                </a:solidFill>
              </a:rPr>
              <a:t>)</a:t>
            </a:r>
          </a:p>
        </p:txBody>
      </p:sp>
    </p:spTree>
    <p:extLst>
      <p:ext uri="{BB962C8B-B14F-4D97-AF65-F5344CB8AC3E}">
        <p14:creationId xmlns:p14="http://schemas.microsoft.com/office/powerpoint/2010/main" val="125938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rgbClr val="FE8C81"/>
          </a:solidFill>
        </p:spPr>
        <p:txBody>
          <a:bodyPr/>
          <a:lstStyle/>
          <a:p>
            <a:r>
              <a:rPr lang="en-US" sz="1800" dirty="0"/>
              <a:t>ANALYSIS: </a:t>
            </a:r>
            <a:r>
              <a:rPr lang="en-CA" sz="1800" b="1" dirty="0"/>
              <a:t>The Russian language as the alterity, in contrast to Ukrainian as one’s ‘own’ and ‘native’</a:t>
            </a:r>
            <a:br>
              <a:rPr lang="en-CA" sz="1800" b="1" i="1" dirty="0"/>
            </a:br>
            <a:endParaRPr lang="en-US" sz="1800" dirty="0"/>
          </a:p>
        </p:txBody>
      </p:sp>
      <p:sp>
        <p:nvSpPr>
          <p:cNvPr id="3" name="Content Placeholder 2"/>
          <p:cNvSpPr>
            <a:spLocks noGrp="1"/>
          </p:cNvSpPr>
          <p:nvPr>
            <p:ph idx="1"/>
          </p:nvPr>
        </p:nvSpPr>
        <p:spPr>
          <a:xfrm>
            <a:off x="175098" y="1303506"/>
            <a:ext cx="8968901" cy="5437762"/>
          </a:xfrm>
        </p:spPr>
        <p:txBody>
          <a:bodyPr/>
          <a:lstStyle/>
          <a:p>
            <a:pPr>
              <a:buFont typeface="Wingdings" pitchFamily="2" charset="2"/>
              <a:buChar char="v"/>
            </a:pPr>
            <a:r>
              <a:rPr lang="en-CA" sz="2800" dirty="0"/>
              <a:t>The Ukrainian nation and language are “radically different from those [the Russians] who call us [the Ukrainians] their ‘brotherly people’” (</a:t>
            </a:r>
            <a:r>
              <a:rPr lang="en-CA" sz="2800" i="1" dirty="0"/>
              <a:t>Facebook</a:t>
            </a:r>
            <a:r>
              <a:rPr lang="en-CA" sz="2800" dirty="0"/>
              <a:t>)</a:t>
            </a:r>
            <a:br>
              <a:rPr lang="en-CA" sz="2800" dirty="0"/>
            </a:br>
            <a:endParaRPr lang="en-CA" sz="2800" dirty="0"/>
          </a:p>
          <a:p>
            <a:pPr marL="0" indent="0">
              <a:buNone/>
            </a:pPr>
            <a:r>
              <a:rPr lang="en-CA" sz="2800" b="1" dirty="0"/>
              <a:t>Social media communities studied:</a:t>
            </a:r>
          </a:p>
          <a:p>
            <a:pPr>
              <a:buFont typeface="Wingdings" pitchFamily="2" charset="2"/>
              <a:buChar char="ü"/>
            </a:pPr>
            <a:r>
              <a:rPr lang="en-CA" sz="2800" dirty="0"/>
              <a:t>discouragement or ban on the use of the Russian language</a:t>
            </a:r>
            <a:br>
              <a:rPr lang="en-CA" sz="2800" dirty="0"/>
            </a:br>
            <a:endParaRPr lang="en-CA" sz="2800" dirty="0"/>
          </a:p>
          <a:p>
            <a:pPr>
              <a:buFont typeface="Wingdings" pitchFamily="2" charset="2"/>
              <a:buChar char="ü"/>
            </a:pPr>
            <a:r>
              <a:rPr lang="en-CA" sz="2800" dirty="0"/>
              <a:t>erasing of post in the Russian language</a:t>
            </a:r>
          </a:p>
        </p:txBody>
      </p:sp>
    </p:spTree>
    <p:extLst>
      <p:ext uri="{BB962C8B-B14F-4D97-AF65-F5344CB8AC3E}">
        <p14:creationId xmlns:p14="http://schemas.microsoft.com/office/powerpoint/2010/main" val="2613722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rgbClr val="FE8C81"/>
          </a:solidFill>
        </p:spPr>
        <p:txBody>
          <a:bodyPr/>
          <a:lstStyle/>
          <a:p>
            <a:r>
              <a:rPr lang="en-US" sz="1800" dirty="0"/>
              <a:t>ANALYSIS: </a:t>
            </a:r>
            <a:r>
              <a:rPr lang="en-CA" sz="1800" b="1" dirty="0"/>
              <a:t>The Russian language as the alterity, in contrast to Ukrainian as one’s ‘own’ and ‘native’</a:t>
            </a:r>
            <a:br>
              <a:rPr lang="en-CA" sz="1800" b="1" i="1" dirty="0"/>
            </a:br>
            <a:endParaRPr lang="en-US" sz="1800" dirty="0"/>
          </a:p>
        </p:txBody>
      </p:sp>
      <p:sp>
        <p:nvSpPr>
          <p:cNvPr id="3" name="Content Placeholder 2"/>
          <p:cNvSpPr>
            <a:spLocks noGrp="1"/>
          </p:cNvSpPr>
          <p:nvPr>
            <p:ph idx="1"/>
          </p:nvPr>
        </p:nvSpPr>
        <p:spPr>
          <a:xfrm>
            <a:off x="175098" y="1303506"/>
            <a:ext cx="8968901" cy="5437762"/>
          </a:xfrm>
        </p:spPr>
        <p:txBody>
          <a:bodyPr/>
          <a:lstStyle/>
          <a:p>
            <a:pPr marL="0" indent="0">
              <a:buNone/>
            </a:pPr>
            <a:r>
              <a:rPr lang="en-CA" dirty="0"/>
              <a:t>a</a:t>
            </a:r>
            <a:r>
              <a:rPr lang="ru-RU" dirty="0"/>
              <a:t>) Не хочу </a:t>
            </a:r>
            <a:r>
              <a:rPr lang="ru-RU" dirty="0" err="1"/>
              <a:t>російською</a:t>
            </a:r>
            <a:r>
              <a:rPr lang="ru-RU" dirty="0"/>
              <a:t> </a:t>
            </a:r>
            <a:r>
              <a:rPr lang="ru-RU" dirty="0" err="1"/>
              <a:t>спілкуватись</a:t>
            </a:r>
            <a:r>
              <a:rPr lang="ru-RU" dirty="0"/>
              <a:t>. </a:t>
            </a:r>
            <a:endParaRPr lang="en-CA" dirty="0"/>
          </a:p>
          <a:p>
            <a:pPr marL="0" indent="0">
              <a:buNone/>
            </a:pPr>
            <a:r>
              <a:rPr lang="en-CA" b="1" dirty="0">
                <a:solidFill>
                  <a:schemeClr val="accent4">
                    <a:lumMod val="50000"/>
                  </a:schemeClr>
                </a:solidFill>
              </a:rPr>
              <a:t>‘[U]</a:t>
            </a:r>
            <a:r>
              <a:rPr lang="en-CA" dirty="0">
                <a:solidFill>
                  <a:schemeClr val="accent4">
                    <a:lumMod val="50000"/>
                  </a:schemeClr>
                </a:solidFill>
              </a:rPr>
              <a:t>I do not wish to communicate in Russian.’ </a:t>
            </a:r>
            <a:r>
              <a:rPr lang="en-CA" dirty="0"/>
              <a:t>(Telegram)</a:t>
            </a:r>
            <a:br>
              <a:rPr lang="en-CA" dirty="0"/>
            </a:br>
            <a:endParaRPr lang="en-CA" dirty="0"/>
          </a:p>
          <a:p>
            <a:pPr marL="0" indent="0">
              <a:buNone/>
            </a:pPr>
            <a:r>
              <a:rPr lang="en-CA" dirty="0"/>
              <a:t>b) </a:t>
            </a:r>
            <a:r>
              <a:rPr lang="ru-RU" dirty="0"/>
              <a:t>Прошу </a:t>
            </a:r>
            <a:r>
              <a:rPr lang="ru-RU" dirty="0" err="1"/>
              <a:t>говорити</a:t>
            </a:r>
            <a:r>
              <a:rPr lang="ru-RU" dirty="0"/>
              <a:t>  </a:t>
            </a:r>
            <a:r>
              <a:rPr lang="ru-RU" dirty="0" err="1"/>
              <a:t>українською</a:t>
            </a:r>
            <a:r>
              <a:rPr lang="ru-RU" dirty="0"/>
              <a:t>.</a:t>
            </a:r>
            <a:endParaRPr lang="en-CA" dirty="0"/>
          </a:p>
          <a:p>
            <a:pPr marL="0" indent="0">
              <a:buNone/>
            </a:pPr>
            <a:r>
              <a:rPr lang="en-CA" dirty="0">
                <a:solidFill>
                  <a:schemeClr val="accent4">
                    <a:lumMod val="50000"/>
                  </a:schemeClr>
                </a:solidFill>
              </a:rPr>
              <a:t>‘</a:t>
            </a:r>
            <a:r>
              <a:rPr lang="en-CA" b="1" dirty="0">
                <a:solidFill>
                  <a:schemeClr val="accent4">
                    <a:lumMod val="50000"/>
                  </a:schemeClr>
                </a:solidFill>
              </a:rPr>
              <a:t>[U] </a:t>
            </a:r>
            <a:r>
              <a:rPr lang="en-CA" dirty="0">
                <a:solidFill>
                  <a:schemeClr val="accent4">
                    <a:lumMod val="50000"/>
                  </a:schemeClr>
                </a:solidFill>
              </a:rPr>
              <a:t>Please speak Ukrainian.’ </a:t>
            </a:r>
            <a:r>
              <a:rPr lang="en-CA" dirty="0"/>
              <a:t>(Telegram)</a:t>
            </a:r>
            <a:br>
              <a:rPr lang="en-CA" dirty="0"/>
            </a:br>
            <a:endParaRPr lang="en-CA" dirty="0"/>
          </a:p>
          <a:p>
            <a:pPr marL="0" indent="0">
              <a:buNone/>
            </a:pPr>
            <a:r>
              <a:rPr lang="en-CA" dirty="0"/>
              <a:t>c</a:t>
            </a:r>
            <a:r>
              <a:rPr lang="ru-RU" dirty="0"/>
              <a:t>) </a:t>
            </a:r>
            <a:r>
              <a:rPr lang="ru-RU" dirty="0" err="1"/>
              <a:t>Будемо</a:t>
            </a:r>
            <a:r>
              <a:rPr lang="ru-RU" dirty="0"/>
              <a:t> </a:t>
            </a:r>
            <a:r>
              <a:rPr lang="ru-RU" dirty="0" err="1"/>
              <a:t>говорити</a:t>
            </a:r>
            <a:r>
              <a:rPr lang="ru-RU" dirty="0"/>
              <a:t> </a:t>
            </a:r>
            <a:r>
              <a:rPr lang="ru-RU" dirty="0" err="1"/>
              <a:t>українською</a:t>
            </a:r>
            <a:r>
              <a:rPr lang="ru-RU" dirty="0"/>
              <a:t>, так </a:t>
            </a:r>
            <a:r>
              <a:rPr lang="ru-RU" dirty="0" err="1"/>
              <a:t>краще</a:t>
            </a:r>
            <a:r>
              <a:rPr lang="ru-RU" dirty="0"/>
              <a:t>.</a:t>
            </a:r>
            <a:endParaRPr lang="en-CA" dirty="0"/>
          </a:p>
          <a:p>
            <a:pPr marL="0" indent="0">
              <a:buNone/>
            </a:pPr>
            <a:r>
              <a:rPr lang="en-CA" dirty="0">
                <a:solidFill>
                  <a:schemeClr val="accent4">
                    <a:lumMod val="50000"/>
                  </a:schemeClr>
                </a:solidFill>
              </a:rPr>
              <a:t>‘</a:t>
            </a:r>
            <a:r>
              <a:rPr lang="en-CA" b="1" dirty="0">
                <a:solidFill>
                  <a:schemeClr val="accent4">
                    <a:lumMod val="50000"/>
                  </a:schemeClr>
                </a:solidFill>
              </a:rPr>
              <a:t>[U] </a:t>
            </a:r>
            <a:r>
              <a:rPr lang="en-CA" dirty="0">
                <a:solidFill>
                  <a:schemeClr val="accent4">
                    <a:lumMod val="50000"/>
                  </a:schemeClr>
                </a:solidFill>
              </a:rPr>
              <a:t>Let us speak Ukrainian, this is better.’ </a:t>
            </a:r>
            <a:r>
              <a:rPr lang="en-CA" dirty="0"/>
              <a:t>(Telegram)</a:t>
            </a:r>
          </a:p>
          <a:p>
            <a:pPr marL="0" indent="0">
              <a:buNone/>
            </a:pPr>
            <a:r>
              <a:rPr lang="en-CA" dirty="0"/>
              <a:t>d) </a:t>
            </a:r>
            <a:r>
              <a:rPr lang="ru-RU" dirty="0"/>
              <a:t>…ран</a:t>
            </a:r>
            <a:r>
              <a:rPr lang="en-CA" dirty="0" err="1"/>
              <a:t>іше</a:t>
            </a:r>
            <a:r>
              <a:rPr lang="en-CA" dirty="0"/>
              <a:t> </a:t>
            </a:r>
            <a:r>
              <a:rPr lang="en-CA" dirty="0" err="1"/>
              <a:t>не</a:t>
            </a:r>
            <a:r>
              <a:rPr lang="en-CA" dirty="0"/>
              <a:t> </a:t>
            </a:r>
            <a:r>
              <a:rPr lang="en-CA" dirty="0" err="1"/>
              <a:t>було</a:t>
            </a:r>
            <a:r>
              <a:rPr lang="en-CA" dirty="0"/>
              <a:t> </a:t>
            </a:r>
            <a:r>
              <a:rPr lang="en-CA" dirty="0" err="1"/>
              <a:t>важливо</a:t>
            </a:r>
            <a:r>
              <a:rPr lang="en-CA" dirty="0"/>
              <a:t> </a:t>
            </a:r>
            <a:r>
              <a:rPr lang="en-CA" dirty="0" err="1"/>
              <a:t>якою</a:t>
            </a:r>
            <a:r>
              <a:rPr lang="en-CA" dirty="0"/>
              <a:t> </a:t>
            </a:r>
            <a:r>
              <a:rPr lang="en-CA" dirty="0" err="1"/>
              <a:t>мовою</a:t>
            </a:r>
            <a:r>
              <a:rPr lang="en-CA" dirty="0"/>
              <a:t>, </a:t>
            </a:r>
            <a:r>
              <a:rPr lang="en-CA" dirty="0" err="1"/>
              <a:t>російською</a:t>
            </a:r>
            <a:r>
              <a:rPr lang="en-CA" dirty="0"/>
              <a:t> </a:t>
            </a:r>
            <a:r>
              <a:rPr lang="en-CA" dirty="0" err="1"/>
              <a:t>чи</a:t>
            </a:r>
            <a:r>
              <a:rPr lang="en-CA" dirty="0"/>
              <a:t> </a:t>
            </a:r>
            <a:r>
              <a:rPr lang="en-CA" dirty="0" err="1"/>
              <a:t>українською</a:t>
            </a:r>
            <a:r>
              <a:rPr lang="en-CA" dirty="0"/>
              <a:t>, </a:t>
            </a:r>
            <a:r>
              <a:rPr lang="en-CA" dirty="0" err="1"/>
              <a:t>але</a:t>
            </a:r>
            <a:r>
              <a:rPr lang="en-CA" dirty="0"/>
              <a:t> </a:t>
            </a:r>
            <a:r>
              <a:rPr lang="en-CA" dirty="0" err="1"/>
              <a:t>тепер</a:t>
            </a:r>
            <a:r>
              <a:rPr lang="en-CA" dirty="0"/>
              <a:t> </a:t>
            </a:r>
            <a:r>
              <a:rPr lang="en-CA" dirty="0" err="1"/>
              <a:t>так</a:t>
            </a:r>
            <a:r>
              <a:rPr lang="en-CA" dirty="0"/>
              <a:t>!</a:t>
            </a:r>
            <a:r>
              <a:rPr lang="ru-RU" dirty="0"/>
              <a:t>.</a:t>
            </a:r>
            <a:endParaRPr lang="en-CA" dirty="0"/>
          </a:p>
          <a:p>
            <a:pPr marL="0" indent="0">
              <a:buNone/>
            </a:pPr>
            <a:r>
              <a:rPr lang="en-CA" dirty="0">
                <a:solidFill>
                  <a:schemeClr val="accent4">
                    <a:lumMod val="50000"/>
                  </a:schemeClr>
                </a:solidFill>
              </a:rPr>
              <a:t>‘</a:t>
            </a:r>
            <a:r>
              <a:rPr lang="en-CA" b="1" dirty="0">
                <a:solidFill>
                  <a:schemeClr val="accent4">
                    <a:lumMod val="50000"/>
                  </a:schemeClr>
                </a:solidFill>
              </a:rPr>
              <a:t>[U] </a:t>
            </a:r>
            <a:r>
              <a:rPr lang="en-CA" dirty="0">
                <a:solidFill>
                  <a:schemeClr val="accent4">
                    <a:lumMod val="50000"/>
                  </a:schemeClr>
                </a:solidFill>
              </a:rPr>
              <a:t>...earlier, it was not important which language to use, Russian or Ukrainian, but now it is!’ </a:t>
            </a:r>
            <a:r>
              <a:rPr lang="en-CA" dirty="0"/>
              <a:t>(Telegram)</a:t>
            </a:r>
          </a:p>
          <a:p>
            <a:pPr marL="0" indent="0">
              <a:buNone/>
            </a:pPr>
            <a:endParaRPr lang="en-CA" sz="2800" dirty="0"/>
          </a:p>
        </p:txBody>
      </p:sp>
    </p:spTree>
    <p:extLst>
      <p:ext uri="{BB962C8B-B14F-4D97-AF65-F5344CB8AC3E}">
        <p14:creationId xmlns:p14="http://schemas.microsoft.com/office/powerpoint/2010/main" val="3544134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rgbClr val="FE8C81"/>
          </a:solidFill>
        </p:spPr>
        <p:txBody>
          <a:bodyPr/>
          <a:lstStyle/>
          <a:p>
            <a:r>
              <a:rPr lang="en-US" sz="1800" dirty="0"/>
              <a:t>ANALYSIS: </a:t>
            </a:r>
            <a:r>
              <a:rPr lang="en-CA" sz="1800" b="1" dirty="0"/>
              <a:t>The Russian language as the alterity, in contrast to Ukrainian as one’s ‘own’ and ‘native’</a:t>
            </a:r>
            <a:br>
              <a:rPr lang="en-CA" sz="1800" b="1" i="1" dirty="0"/>
            </a:br>
            <a:endParaRPr lang="en-US" sz="1800" dirty="0"/>
          </a:p>
        </p:txBody>
      </p:sp>
      <p:sp>
        <p:nvSpPr>
          <p:cNvPr id="3" name="Content Placeholder 2"/>
          <p:cNvSpPr>
            <a:spLocks noGrp="1"/>
          </p:cNvSpPr>
          <p:nvPr>
            <p:ph idx="1"/>
          </p:nvPr>
        </p:nvSpPr>
        <p:spPr>
          <a:xfrm>
            <a:off x="136187" y="1303506"/>
            <a:ext cx="8839014" cy="5291847"/>
          </a:xfrm>
        </p:spPr>
        <p:txBody>
          <a:bodyPr/>
          <a:lstStyle/>
          <a:p>
            <a:pPr marL="0" indent="0">
              <a:buNone/>
            </a:pPr>
            <a:r>
              <a:rPr lang="en-CA" sz="1800" b="1" dirty="0"/>
              <a:t>4. </a:t>
            </a:r>
            <a:r>
              <a:rPr lang="en-CA" sz="1600" i="1" dirty="0"/>
              <a:t>[in response to a post that states that now is not the time for language debates]</a:t>
            </a:r>
            <a:br>
              <a:rPr lang="en-CA" sz="1600" i="1" dirty="0"/>
            </a:br>
            <a:r>
              <a:rPr lang="ru-RU" sz="1800" dirty="0"/>
              <a:t>А коли </a:t>
            </a:r>
            <a:r>
              <a:rPr lang="ru-RU" sz="1800" dirty="0" err="1"/>
              <a:t>знання</a:t>
            </a:r>
            <a:r>
              <a:rPr lang="ru-RU" sz="1800" dirty="0"/>
              <a:t> </a:t>
            </a:r>
            <a:r>
              <a:rPr lang="ru-RU" sz="1800" b="1" dirty="0" err="1"/>
              <a:t>рідної</a:t>
            </a:r>
            <a:r>
              <a:rPr lang="ru-RU" sz="1800" b="1" dirty="0"/>
              <a:t> </a:t>
            </a:r>
            <a:r>
              <a:rPr lang="ru-RU" sz="1800" dirty="0" err="1"/>
              <a:t>державної</a:t>
            </a:r>
            <a:r>
              <a:rPr lang="ru-RU" sz="1800" dirty="0"/>
              <a:t> </a:t>
            </a:r>
            <a:r>
              <a:rPr lang="ru-RU" sz="1800" dirty="0" err="1"/>
              <a:t>мови</a:t>
            </a:r>
            <a:r>
              <a:rPr lang="ru-RU" sz="1800" dirty="0"/>
              <a:t> стане</a:t>
            </a:r>
            <a:r>
              <a:rPr lang="en-CA" sz="1800" dirty="0"/>
              <a:t> </a:t>
            </a:r>
            <a:r>
              <a:rPr lang="ru-RU" sz="1800" dirty="0"/>
              <a:t> на </a:t>
            </a:r>
            <a:r>
              <a:rPr lang="ru-RU" sz="1800" dirty="0" err="1"/>
              <a:t>часі</a:t>
            </a:r>
            <a:r>
              <a:rPr lang="ru-RU" sz="1800" dirty="0"/>
              <a:t>? </a:t>
            </a:r>
            <a:r>
              <a:rPr lang="ru-RU" sz="1800" dirty="0" err="1"/>
              <a:t>Вже</a:t>
            </a:r>
            <a:r>
              <a:rPr lang="ru-RU" sz="1800" dirty="0"/>
              <a:t> </a:t>
            </a:r>
            <a:r>
              <a:rPr lang="ru-RU" sz="1800" dirty="0" err="1"/>
              <a:t>тепер</a:t>
            </a:r>
            <a:r>
              <a:rPr lang="ru-RU" sz="1800" dirty="0"/>
              <a:t> точно не </a:t>
            </a:r>
            <a:r>
              <a:rPr lang="ru-RU" sz="1800" dirty="0" err="1"/>
              <a:t>має</a:t>
            </a:r>
            <a:r>
              <a:rPr lang="ru-RU" sz="1800" dirty="0"/>
              <a:t> </a:t>
            </a:r>
            <a:r>
              <a:rPr lang="ru-RU" sz="1800" dirty="0" err="1"/>
              <a:t>відтінків</a:t>
            </a:r>
            <a:r>
              <a:rPr lang="ru-RU" sz="1800" dirty="0"/>
              <a:t>, </a:t>
            </a:r>
            <a:r>
              <a:rPr lang="ru-RU" sz="1800" dirty="0" err="1"/>
              <a:t>є</a:t>
            </a:r>
            <a:r>
              <a:rPr lang="ru-RU" sz="1800" dirty="0"/>
              <a:t> </a:t>
            </a:r>
            <a:r>
              <a:rPr lang="ru-RU" sz="1800" dirty="0" err="1"/>
              <a:t>лише</a:t>
            </a:r>
            <a:r>
              <a:rPr lang="ru-RU" sz="1800" dirty="0"/>
              <a:t> </a:t>
            </a:r>
            <a:r>
              <a:rPr lang="ru-RU" sz="1800" dirty="0" err="1"/>
              <a:t>чорне</a:t>
            </a:r>
            <a:r>
              <a:rPr lang="ru-RU" sz="1800" dirty="0"/>
              <a:t> </a:t>
            </a:r>
            <a:r>
              <a:rPr lang="ru-RU" sz="1800" dirty="0" err="1"/>
              <a:t>або</a:t>
            </a:r>
            <a:r>
              <a:rPr lang="ru-RU" sz="1800" dirty="0"/>
              <a:t> </a:t>
            </a:r>
            <a:r>
              <a:rPr lang="ru-RU" sz="1800" dirty="0" err="1"/>
              <a:t>біле</a:t>
            </a:r>
            <a:r>
              <a:rPr lang="ru-RU" sz="1800" dirty="0"/>
              <a:t>. </a:t>
            </a:r>
            <a:r>
              <a:rPr lang="ru-RU" sz="1800" dirty="0" err="1"/>
              <a:t>Відтінками</a:t>
            </a:r>
            <a:r>
              <a:rPr lang="ru-RU" sz="1800" dirty="0"/>
              <a:t> жили 30 </a:t>
            </a:r>
            <a:r>
              <a:rPr lang="ru-RU" sz="1800" dirty="0" err="1"/>
              <a:t>років</a:t>
            </a:r>
            <a:r>
              <a:rPr lang="ru-RU" sz="1800" dirty="0"/>
              <a:t>, де </a:t>
            </a:r>
            <a:r>
              <a:rPr lang="ru-RU" sz="1800" dirty="0" err="1"/>
              <a:t>це</a:t>
            </a:r>
            <a:r>
              <a:rPr lang="ru-RU" sz="1800" dirty="0"/>
              <a:t> з одних </a:t>
            </a:r>
            <a:r>
              <a:rPr lang="ru-RU" sz="1800" dirty="0" err="1"/>
              <a:t>факторів</a:t>
            </a:r>
            <a:r>
              <a:rPr lang="ru-RU" sz="1800" dirty="0"/>
              <a:t> приходу “</a:t>
            </a:r>
            <a:r>
              <a:rPr lang="ru-RU" sz="1800" dirty="0" err="1"/>
              <a:t>спасателів</a:t>
            </a:r>
            <a:r>
              <a:rPr lang="ru-RU" sz="1800" dirty="0"/>
              <a:t>”. </a:t>
            </a:r>
            <a:r>
              <a:rPr lang="en-CA" sz="1800" dirty="0" err="1"/>
              <a:t>Зараз</a:t>
            </a:r>
            <a:r>
              <a:rPr lang="en-CA" sz="1800" dirty="0"/>
              <a:t> </a:t>
            </a:r>
            <a:r>
              <a:rPr lang="en-CA" sz="1800" dirty="0" err="1"/>
              <a:t>говоріть</a:t>
            </a:r>
            <a:r>
              <a:rPr lang="en-CA" sz="1800" dirty="0"/>
              <a:t> </a:t>
            </a:r>
            <a:r>
              <a:rPr lang="en-CA" sz="1800" dirty="0" err="1"/>
              <a:t>любою</a:t>
            </a:r>
            <a:r>
              <a:rPr lang="en-CA" sz="1800" dirty="0"/>
              <a:t> </a:t>
            </a:r>
            <a:r>
              <a:rPr lang="en-CA" sz="1800" dirty="0" err="1"/>
              <a:t>мовою</a:t>
            </a:r>
            <a:r>
              <a:rPr lang="en-CA" sz="1800" dirty="0"/>
              <a:t>, </a:t>
            </a:r>
            <a:r>
              <a:rPr lang="en-CA" sz="1800" dirty="0" err="1"/>
              <a:t>грузинською</a:t>
            </a:r>
            <a:r>
              <a:rPr lang="en-CA" sz="1800" dirty="0"/>
              <a:t>, </a:t>
            </a:r>
            <a:r>
              <a:rPr lang="en-CA" sz="1800" dirty="0" err="1"/>
              <a:t>турецькою</a:t>
            </a:r>
            <a:r>
              <a:rPr lang="en-CA" sz="1800" dirty="0"/>
              <a:t>, </a:t>
            </a:r>
            <a:r>
              <a:rPr lang="en-CA" sz="1800" dirty="0" err="1"/>
              <a:t>але</a:t>
            </a:r>
            <a:r>
              <a:rPr lang="en-CA" sz="1800" dirty="0"/>
              <a:t> </a:t>
            </a:r>
            <a:r>
              <a:rPr lang="en-CA" sz="1800" dirty="0" err="1"/>
              <a:t>не</a:t>
            </a:r>
            <a:r>
              <a:rPr lang="en-CA" sz="1800" dirty="0"/>
              <a:t> </a:t>
            </a:r>
            <a:r>
              <a:rPr lang="en-CA" sz="1800" dirty="0" err="1"/>
              <a:t>російською</a:t>
            </a:r>
            <a:r>
              <a:rPr lang="en-CA" sz="1800" dirty="0"/>
              <a:t>! </a:t>
            </a:r>
          </a:p>
          <a:p>
            <a:pPr marL="0" indent="0">
              <a:buNone/>
            </a:pPr>
            <a:r>
              <a:rPr lang="en-CA" sz="1800" dirty="0">
                <a:solidFill>
                  <a:schemeClr val="accent4">
                    <a:lumMod val="50000"/>
                  </a:schemeClr>
                </a:solidFill>
              </a:rPr>
              <a:t>‘</a:t>
            </a:r>
            <a:r>
              <a:rPr lang="en-CA" sz="1800" b="1" dirty="0">
                <a:solidFill>
                  <a:schemeClr val="accent4">
                    <a:lumMod val="50000"/>
                  </a:schemeClr>
                </a:solidFill>
              </a:rPr>
              <a:t>[U] </a:t>
            </a:r>
            <a:r>
              <a:rPr lang="en-CA" sz="1800" dirty="0">
                <a:solidFill>
                  <a:schemeClr val="accent4">
                    <a:lumMod val="50000"/>
                  </a:schemeClr>
                </a:solidFill>
                <a:effectLst>
                  <a:glow rad="63500">
                    <a:schemeClr val="accent2">
                      <a:satMod val="175000"/>
                      <a:alpha val="40000"/>
                    </a:schemeClr>
                  </a:glow>
                </a:effectLst>
              </a:rPr>
              <a:t>And when will the knowledge of a native state language be timely? Certainly, now there are no shades anymore, there is only black or white. </a:t>
            </a:r>
            <a:r>
              <a:rPr lang="en-CA" sz="1800" dirty="0">
                <a:solidFill>
                  <a:schemeClr val="accent4">
                    <a:lumMod val="50000"/>
                  </a:schemeClr>
                </a:solidFill>
              </a:rPr>
              <a:t>We lived with shades for 30 years, and this is one of the reasons that “rescuers” arrived. Now you can speak any language - Georgian, Turkish, but not Russian.’ (</a:t>
            </a:r>
            <a:r>
              <a:rPr lang="en-CA" sz="1800" i="1" dirty="0">
                <a:solidFill>
                  <a:schemeClr val="accent4">
                    <a:lumMod val="50000"/>
                  </a:schemeClr>
                </a:solidFill>
              </a:rPr>
              <a:t>Telegram</a:t>
            </a:r>
            <a:r>
              <a:rPr lang="en-CA" sz="1800" dirty="0">
                <a:solidFill>
                  <a:schemeClr val="accent4">
                    <a:lumMod val="50000"/>
                  </a:schemeClr>
                </a:solidFill>
              </a:rPr>
              <a:t>)</a:t>
            </a:r>
          </a:p>
          <a:p>
            <a:pPr marL="0" indent="0">
              <a:buNone/>
            </a:pPr>
            <a:r>
              <a:rPr lang="en-CA" sz="1800" b="1" dirty="0"/>
              <a:t>5. </a:t>
            </a:r>
            <a:r>
              <a:rPr lang="en-CA" sz="1600" i="1" dirty="0"/>
              <a:t>[in response to a post in Russian]</a:t>
            </a:r>
            <a:br>
              <a:rPr lang="en-CA" sz="1800" i="1" dirty="0"/>
            </a:br>
            <a:r>
              <a:rPr lang="en-CA" sz="1800" dirty="0" err="1"/>
              <a:t>Чому</a:t>
            </a:r>
            <a:r>
              <a:rPr lang="en-CA" sz="1800" dirty="0"/>
              <a:t> </a:t>
            </a:r>
            <a:r>
              <a:rPr lang="en-CA" sz="1800" dirty="0" err="1"/>
              <a:t>не</a:t>
            </a:r>
            <a:r>
              <a:rPr lang="en-CA" sz="1800" dirty="0"/>
              <a:t> </a:t>
            </a:r>
            <a:r>
              <a:rPr lang="en-CA" sz="1800" dirty="0" err="1"/>
              <a:t>українська</a:t>
            </a:r>
            <a:r>
              <a:rPr lang="en-CA" sz="1800" dirty="0"/>
              <a:t>? 😡🤬 </a:t>
            </a:r>
            <a:r>
              <a:rPr lang="ru-RU" sz="1800" dirty="0"/>
              <a:t> </a:t>
            </a:r>
            <a:r>
              <a:rPr lang="ru-RU" sz="1800" dirty="0" err="1"/>
              <a:t>Скільки</a:t>
            </a:r>
            <a:r>
              <a:rPr lang="ru-RU" sz="1800" dirty="0"/>
              <a:t> </a:t>
            </a:r>
            <a:r>
              <a:rPr lang="ru-RU" sz="1800" dirty="0" err="1"/>
              <a:t>ще</a:t>
            </a:r>
            <a:r>
              <a:rPr lang="ru-RU" sz="1800" dirty="0"/>
              <a:t> нам </a:t>
            </a:r>
            <a:r>
              <a:rPr lang="ru-RU" sz="1800" dirty="0" err="1"/>
              <a:t>наступати</a:t>
            </a:r>
            <a:r>
              <a:rPr lang="ru-RU" sz="1800" dirty="0"/>
              <a:t> на </a:t>
            </a:r>
            <a:r>
              <a:rPr lang="ru-RU" sz="1800" dirty="0" err="1"/>
              <a:t>граблі</a:t>
            </a:r>
            <a:r>
              <a:rPr lang="ru-RU" sz="1800" dirty="0"/>
              <a:t>, </a:t>
            </a:r>
            <a:r>
              <a:rPr lang="ru-RU" sz="1800" dirty="0" err="1"/>
              <a:t>щоби</a:t>
            </a:r>
            <a:r>
              <a:rPr lang="ru-RU" sz="1800" dirty="0"/>
              <a:t> себе </a:t>
            </a:r>
            <a:r>
              <a:rPr lang="ru-RU" sz="1800" dirty="0" err="1"/>
              <a:t>ідентифікувати</a:t>
            </a:r>
            <a:r>
              <a:rPr lang="ru-RU" sz="1800" dirty="0"/>
              <a:t>? </a:t>
            </a:r>
            <a:endParaRPr lang="en-CA" sz="1800" dirty="0"/>
          </a:p>
          <a:p>
            <a:pPr marL="0" indent="0">
              <a:buNone/>
            </a:pPr>
            <a:r>
              <a:rPr lang="en-CA" sz="1800" dirty="0">
                <a:solidFill>
                  <a:schemeClr val="accent4">
                    <a:lumMod val="50000"/>
                  </a:schemeClr>
                </a:solidFill>
              </a:rPr>
              <a:t>‘</a:t>
            </a:r>
            <a:r>
              <a:rPr lang="en-CA" sz="1800" b="1" dirty="0">
                <a:solidFill>
                  <a:schemeClr val="accent4">
                    <a:lumMod val="50000"/>
                  </a:schemeClr>
                </a:solidFill>
              </a:rPr>
              <a:t>[U] </a:t>
            </a:r>
            <a:r>
              <a:rPr lang="en-CA" sz="1800" dirty="0">
                <a:solidFill>
                  <a:schemeClr val="accent4">
                    <a:lumMod val="50000"/>
                  </a:schemeClr>
                </a:solidFill>
                <a:effectLst>
                  <a:glow rad="63500">
                    <a:schemeClr val="accent2">
                      <a:satMod val="175000"/>
                      <a:alpha val="40000"/>
                    </a:schemeClr>
                  </a:glow>
                </a:effectLst>
              </a:rPr>
              <a:t>Why not Ukrainian?😡🤬 How much more do we need to step on the rake in order to identify ourselves?’ </a:t>
            </a:r>
            <a:r>
              <a:rPr lang="ru-RU" sz="1800" dirty="0">
                <a:solidFill>
                  <a:schemeClr val="accent4">
                    <a:lumMod val="50000"/>
                  </a:schemeClr>
                </a:solidFill>
              </a:rPr>
              <a:t>(</a:t>
            </a:r>
            <a:r>
              <a:rPr lang="en-CA" sz="1800" i="1" dirty="0">
                <a:solidFill>
                  <a:schemeClr val="accent4">
                    <a:lumMod val="50000"/>
                  </a:schemeClr>
                </a:solidFill>
              </a:rPr>
              <a:t>Telegram</a:t>
            </a:r>
            <a:r>
              <a:rPr lang="ru-RU" sz="1800" dirty="0">
                <a:solidFill>
                  <a:schemeClr val="accent4">
                    <a:lumMod val="50000"/>
                  </a:schemeClr>
                </a:solidFill>
              </a:rPr>
              <a:t>)</a:t>
            </a:r>
            <a:endParaRPr lang="en-CA" sz="1800" dirty="0">
              <a:solidFill>
                <a:schemeClr val="accent4">
                  <a:lumMod val="50000"/>
                </a:schemeClr>
              </a:solidFill>
            </a:endParaRPr>
          </a:p>
          <a:p>
            <a:pPr marL="0" indent="0">
              <a:buNone/>
            </a:pPr>
            <a:endParaRPr lang="en-CA" sz="2800" dirty="0"/>
          </a:p>
        </p:txBody>
      </p:sp>
    </p:spTree>
    <p:extLst>
      <p:ext uri="{BB962C8B-B14F-4D97-AF65-F5344CB8AC3E}">
        <p14:creationId xmlns:p14="http://schemas.microsoft.com/office/powerpoint/2010/main" val="56378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rgbClr val="FE8C81"/>
          </a:solidFill>
        </p:spPr>
        <p:txBody>
          <a:bodyPr/>
          <a:lstStyle/>
          <a:p>
            <a:r>
              <a:rPr lang="en-US" sz="1800" dirty="0"/>
              <a:t>ANALYSIS: </a:t>
            </a:r>
            <a:r>
              <a:rPr lang="en-CA" sz="1800" b="1" dirty="0"/>
              <a:t>The Russian language as the alterity, in contrast to Ukrainian as one’s ‘own’ and ‘native’</a:t>
            </a:r>
            <a:br>
              <a:rPr lang="en-CA" sz="1800" b="1" i="1" dirty="0"/>
            </a:br>
            <a:endParaRPr lang="en-US" sz="1800" dirty="0"/>
          </a:p>
        </p:txBody>
      </p:sp>
      <p:sp>
        <p:nvSpPr>
          <p:cNvPr id="3" name="Content Placeholder 2"/>
          <p:cNvSpPr>
            <a:spLocks noGrp="1"/>
          </p:cNvSpPr>
          <p:nvPr>
            <p:ph idx="1"/>
          </p:nvPr>
        </p:nvSpPr>
        <p:spPr>
          <a:xfrm>
            <a:off x="165369" y="1605064"/>
            <a:ext cx="8559531" cy="4660799"/>
          </a:xfrm>
        </p:spPr>
        <p:txBody>
          <a:bodyPr/>
          <a:lstStyle/>
          <a:p>
            <a:pPr marL="0" indent="0">
              <a:buNone/>
            </a:pPr>
            <a:r>
              <a:rPr lang="ru-RU" b="1" dirty="0"/>
              <a:t>6. </a:t>
            </a:r>
            <a:r>
              <a:rPr lang="ru-RU" dirty="0"/>
              <a:t>Не прославляйте </a:t>
            </a:r>
            <a:r>
              <a:rPr lang="ru-RU" dirty="0" err="1"/>
              <a:t>мову</a:t>
            </a:r>
            <a:r>
              <a:rPr lang="ru-RU" dirty="0"/>
              <a:t> ворога, </a:t>
            </a:r>
            <a:r>
              <a:rPr lang="ru-RU" dirty="0" err="1"/>
              <a:t>плекайте</a:t>
            </a:r>
            <a:r>
              <a:rPr lang="ru-RU" dirty="0"/>
              <a:t> свою </a:t>
            </a:r>
            <a:r>
              <a:rPr lang="ru-RU" b="1" dirty="0" err="1"/>
              <a:t>рідну</a:t>
            </a:r>
            <a:r>
              <a:rPr lang="ru-RU" b="1" dirty="0"/>
              <a:t> </a:t>
            </a:r>
            <a:r>
              <a:rPr lang="ru-RU" dirty="0" err="1"/>
              <a:t>українську</a:t>
            </a:r>
            <a:r>
              <a:rPr lang="ru-RU" dirty="0"/>
              <a:t>… людям слух </a:t>
            </a:r>
            <a:r>
              <a:rPr lang="ru-RU" dirty="0" err="1"/>
              <a:t>ріже</a:t>
            </a:r>
            <a:r>
              <a:rPr lang="ru-RU" dirty="0"/>
              <a:t> </a:t>
            </a:r>
            <a:r>
              <a:rPr lang="ru-RU" dirty="0" err="1"/>
              <a:t>російська</a:t>
            </a:r>
            <a:r>
              <a:rPr lang="ru-RU" dirty="0"/>
              <a:t> </a:t>
            </a:r>
            <a:endParaRPr lang="en-CA" dirty="0"/>
          </a:p>
          <a:p>
            <a:pPr marL="0" indent="0">
              <a:buNone/>
            </a:pPr>
            <a:r>
              <a:rPr lang="en-CA" dirty="0">
                <a:solidFill>
                  <a:schemeClr val="accent4">
                    <a:lumMod val="50000"/>
                  </a:schemeClr>
                </a:solidFill>
              </a:rPr>
              <a:t>‘</a:t>
            </a:r>
            <a:r>
              <a:rPr lang="en-CA" b="1" dirty="0">
                <a:solidFill>
                  <a:schemeClr val="accent4">
                    <a:lumMod val="50000"/>
                  </a:schemeClr>
                </a:solidFill>
              </a:rPr>
              <a:t>[U] </a:t>
            </a:r>
            <a:r>
              <a:rPr lang="en-CA" dirty="0">
                <a:solidFill>
                  <a:schemeClr val="accent4">
                    <a:lumMod val="50000"/>
                  </a:schemeClr>
                </a:solidFill>
              </a:rPr>
              <a:t>Do not glorify the language of the enemy, </a:t>
            </a:r>
            <a:r>
              <a:rPr lang="en-CA" dirty="0">
                <a:solidFill>
                  <a:schemeClr val="accent4">
                    <a:lumMod val="50000"/>
                  </a:schemeClr>
                </a:solidFill>
                <a:effectLst>
                  <a:glow rad="63500">
                    <a:schemeClr val="accent2">
                      <a:satMod val="175000"/>
                      <a:alpha val="40000"/>
                    </a:schemeClr>
                  </a:glow>
                </a:effectLst>
              </a:rPr>
              <a:t>cherish your own native Ukrainian</a:t>
            </a:r>
            <a:r>
              <a:rPr lang="en-CA" dirty="0">
                <a:solidFill>
                  <a:schemeClr val="accent4">
                    <a:lumMod val="50000"/>
                  </a:schemeClr>
                </a:solidFill>
              </a:rPr>
              <a:t>… Russian grates on peoples’ ears’ (</a:t>
            </a:r>
            <a:r>
              <a:rPr lang="en-CA" i="1" dirty="0">
                <a:solidFill>
                  <a:schemeClr val="accent4">
                    <a:lumMod val="50000"/>
                  </a:schemeClr>
                </a:solidFill>
              </a:rPr>
              <a:t>Telegram</a:t>
            </a:r>
            <a:r>
              <a:rPr lang="en-CA" dirty="0">
                <a:solidFill>
                  <a:schemeClr val="accent4">
                    <a:lumMod val="50000"/>
                  </a:schemeClr>
                </a:solidFill>
              </a:rPr>
              <a:t>)</a:t>
            </a:r>
          </a:p>
          <a:p>
            <a:pPr marL="0" indent="0">
              <a:buNone/>
            </a:pPr>
            <a:r>
              <a:rPr lang="en-CA" dirty="0"/>
              <a:t> </a:t>
            </a:r>
          </a:p>
          <a:p>
            <a:pPr marL="0" indent="0">
              <a:buNone/>
            </a:pPr>
            <a:r>
              <a:rPr lang="en-CA" b="1" dirty="0"/>
              <a:t>7. </a:t>
            </a:r>
            <a:r>
              <a:rPr lang="en-CA" dirty="0"/>
              <a:t>[a discussion about the Ukrainian language]</a:t>
            </a:r>
          </a:p>
          <a:p>
            <a:pPr marL="0" indent="0">
              <a:buNone/>
            </a:pPr>
            <a:r>
              <a:rPr lang="ru-RU" dirty="0"/>
              <a:t>Справа в тому, </a:t>
            </a:r>
            <a:r>
              <a:rPr lang="ru-RU" dirty="0" err="1"/>
              <a:t>що</a:t>
            </a:r>
            <a:r>
              <a:rPr lang="ru-RU" dirty="0"/>
              <a:t> </a:t>
            </a:r>
            <a:r>
              <a:rPr lang="ru-RU" dirty="0" err="1"/>
              <a:t>офіційних</a:t>
            </a:r>
            <a:r>
              <a:rPr lang="ru-RU" dirty="0"/>
              <a:t> </a:t>
            </a:r>
            <a:r>
              <a:rPr lang="ru-RU" dirty="0" err="1"/>
              <a:t>держаних</a:t>
            </a:r>
            <a:r>
              <a:rPr lang="ru-RU" dirty="0"/>
              <a:t> </a:t>
            </a:r>
            <a:r>
              <a:rPr lang="ru-RU" dirty="0" err="1"/>
              <a:t>мов</a:t>
            </a:r>
            <a:r>
              <a:rPr lang="ru-RU" dirty="0"/>
              <a:t> </a:t>
            </a:r>
            <a:r>
              <a:rPr lang="ru-RU" dirty="0" err="1"/>
              <a:t>може</a:t>
            </a:r>
            <a:r>
              <a:rPr lang="ru-RU" dirty="0"/>
              <a:t> бути </a:t>
            </a:r>
            <a:r>
              <a:rPr lang="ru-RU" dirty="0" err="1"/>
              <a:t>декілька</a:t>
            </a:r>
            <a:r>
              <a:rPr lang="ru-RU" dirty="0"/>
              <a:t>, а </a:t>
            </a:r>
            <a:r>
              <a:rPr lang="ru-RU" b="1" dirty="0" err="1"/>
              <a:t>рідна</a:t>
            </a:r>
            <a:r>
              <a:rPr lang="ru-RU" dirty="0"/>
              <a:t> - вона, як </a:t>
            </a:r>
            <a:r>
              <a:rPr lang="ru-RU" dirty="0" err="1"/>
              <a:t>мати</a:t>
            </a:r>
            <a:r>
              <a:rPr lang="ru-RU" dirty="0"/>
              <a:t>... </a:t>
            </a:r>
            <a:r>
              <a:rPr lang="ru-RU" dirty="0" err="1"/>
              <a:t>двох</a:t>
            </a:r>
            <a:r>
              <a:rPr lang="ru-RU" dirty="0"/>
              <a:t> </a:t>
            </a:r>
            <a:r>
              <a:rPr lang="ru-RU" dirty="0" err="1"/>
              <a:t>рідних</a:t>
            </a:r>
            <a:r>
              <a:rPr lang="ru-RU" dirty="0"/>
              <a:t> не </a:t>
            </a:r>
            <a:r>
              <a:rPr lang="ru-RU" dirty="0" err="1"/>
              <a:t>буває</a:t>
            </a:r>
            <a:r>
              <a:rPr lang="ru-RU" dirty="0"/>
              <a:t>.. </a:t>
            </a:r>
            <a:r>
              <a:rPr lang="en-CA" dirty="0" err="1"/>
              <a:t>Слава</a:t>
            </a:r>
            <a:r>
              <a:rPr lang="en-CA" dirty="0"/>
              <a:t> </a:t>
            </a:r>
            <a:r>
              <a:rPr lang="en-CA" dirty="0" err="1"/>
              <a:t>Україні</a:t>
            </a:r>
            <a:r>
              <a:rPr lang="en-CA" dirty="0"/>
              <a:t>!!💛💙😇🙏 </a:t>
            </a:r>
          </a:p>
          <a:p>
            <a:pPr marL="0" indent="0">
              <a:buNone/>
            </a:pPr>
            <a:r>
              <a:rPr lang="en-CA" dirty="0">
                <a:solidFill>
                  <a:schemeClr val="accent4">
                    <a:lumMod val="50000"/>
                  </a:schemeClr>
                </a:solidFill>
              </a:rPr>
              <a:t>‘</a:t>
            </a:r>
            <a:r>
              <a:rPr lang="en-CA" b="1" dirty="0">
                <a:solidFill>
                  <a:schemeClr val="accent4">
                    <a:lumMod val="50000"/>
                  </a:schemeClr>
                </a:solidFill>
              </a:rPr>
              <a:t>[U] </a:t>
            </a:r>
            <a:r>
              <a:rPr lang="en-CA" dirty="0">
                <a:solidFill>
                  <a:schemeClr val="accent4">
                    <a:lumMod val="50000"/>
                  </a:schemeClr>
                </a:solidFill>
              </a:rPr>
              <a:t>The fact is that </a:t>
            </a:r>
            <a:r>
              <a:rPr lang="en-CA" dirty="0">
                <a:solidFill>
                  <a:schemeClr val="accent4">
                    <a:lumMod val="50000"/>
                  </a:schemeClr>
                </a:solidFill>
                <a:effectLst>
                  <a:glow rad="63500">
                    <a:schemeClr val="accent2">
                      <a:satMod val="175000"/>
                      <a:alpha val="40000"/>
                    </a:schemeClr>
                  </a:glow>
                </a:effectLst>
              </a:rPr>
              <a:t>there could be more than one official state language, but a native language – she is like a mother… there could not be two natural mothers</a:t>
            </a:r>
            <a:r>
              <a:rPr lang="en-CA" dirty="0">
                <a:solidFill>
                  <a:schemeClr val="accent4">
                    <a:lumMod val="50000"/>
                  </a:schemeClr>
                </a:solidFill>
              </a:rPr>
              <a:t>…. Glory to Ukraine!!’ (</a:t>
            </a:r>
            <a:r>
              <a:rPr lang="en-CA" i="1" dirty="0">
                <a:solidFill>
                  <a:schemeClr val="accent4">
                    <a:lumMod val="50000"/>
                  </a:schemeClr>
                </a:solidFill>
              </a:rPr>
              <a:t>Facebook</a:t>
            </a:r>
            <a:r>
              <a:rPr lang="en-CA" dirty="0">
                <a:solidFill>
                  <a:schemeClr val="accent4">
                    <a:lumMod val="50000"/>
                  </a:schemeClr>
                </a:solidFill>
              </a:rPr>
              <a:t>)</a:t>
            </a:r>
          </a:p>
          <a:p>
            <a:pPr marL="0" indent="0">
              <a:buNone/>
            </a:pPr>
            <a:endParaRPr lang="en-CA" sz="2800" dirty="0"/>
          </a:p>
        </p:txBody>
      </p:sp>
    </p:spTree>
    <p:extLst>
      <p:ext uri="{BB962C8B-B14F-4D97-AF65-F5344CB8AC3E}">
        <p14:creationId xmlns:p14="http://schemas.microsoft.com/office/powerpoint/2010/main" val="322007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rgbClr val="FE8C81"/>
          </a:solidFill>
        </p:spPr>
        <p:txBody>
          <a:bodyPr/>
          <a:lstStyle/>
          <a:p>
            <a:r>
              <a:rPr lang="en-US" sz="1800" dirty="0"/>
              <a:t>ANALYSIS: </a:t>
            </a:r>
            <a:r>
              <a:rPr lang="en-CA" sz="1800" b="1" dirty="0"/>
              <a:t>The Russian language as the alterity, in contrast to Ukrainian as one’s ‘own’ and ‘native’</a:t>
            </a:r>
            <a:br>
              <a:rPr lang="en-CA" sz="1800" b="1" i="1" dirty="0"/>
            </a:br>
            <a:endParaRPr lang="en-US" sz="1800" dirty="0"/>
          </a:p>
        </p:txBody>
      </p:sp>
      <p:sp>
        <p:nvSpPr>
          <p:cNvPr id="3" name="Content Placeholder 2"/>
          <p:cNvSpPr>
            <a:spLocks noGrp="1"/>
          </p:cNvSpPr>
          <p:nvPr>
            <p:ph idx="1"/>
          </p:nvPr>
        </p:nvSpPr>
        <p:spPr>
          <a:xfrm>
            <a:off x="165369" y="1605064"/>
            <a:ext cx="8559531" cy="4660799"/>
          </a:xfrm>
        </p:spPr>
        <p:txBody>
          <a:bodyPr/>
          <a:lstStyle/>
          <a:p>
            <a:pPr marL="0" indent="0">
              <a:buNone/>
            </a:pPr>
            <a:r>
              <a:rPr lang="en-CA" sz="2400" b="1" dirty="0"/>
              <a:t>8. </a:t>
            </a:r>
            <a:r>
              <a:rPr lang="en-CA" sz="1600" dirty="0"/>
              <a:t>[in response to a post in Russian that language choice is a personal matter]</a:t>
            </a:r>
          </a:p>
          <a:p>
            <a:pPr marL="0" indent="0">
              <a:buNone/>
            </a:pPr>
            <a:r>
              <a:rPr lang="ru-RU" sz="2400" dirty="0"/>
              <a:t>Де ж тут </a:t>
            </a:r>
            <a:r>
              <a:rPr lang="ru-RU" sz="2400" dirty="0" err="1"/>
              <a:t>є</a:t>
            </a:r>
            <a:r>
              <a:rPr lang="ru-RU" sz="2400" dirty="0"/>
              <a:t> </a:t>
            </a:r>
            <a:r>
              <a:rPr lang="ru-RU" sz="2400" dirty="0" err="1"/>
              <a:t>українці</a:t>
            </a:r>
            <a:r>
              <a:rPr lang="ru-RU" sz="2400" dirty="0"/>
              <a:t>… а не “какая разница”?… в окопах </a:t>
            </a:r>
            <a:r>
              <a:rPr lang="ru-RU" sz="2400" dirty="0" err="1"/>
              <a:t>перейшли</a:t>
            </a:r>
            <a:r>
              <a:rPr lang="ru-RU" sz="2400" dirty="0"/>
              <a:t> на </a:t>
            </a:r>
            <a:r>
              <a:rPr lang="ru-RU" sz="2400" dirty="0" err="1"/>
              <a:t>українську</a:t>
            </a:r>
            <a:r>
              <a:rPr lang="ru-RU" sz="2400" dirty="0"/>
              <a:t> </a:t>
            </a:r>
            <a:r>
              <a:rPr lang="ru-RU" sz="2400" dirty="0" err="1"/>
              <a:t>мову</a:t>
            </a:r>
            <a:endParaRPr lang="en-CA" sz="2400" dirty="0"/>
          </a:p>
          <a:p>
            <a:pPr marL="0" indent="0">
              <a:buNone/>
            </a:pPr>
            <a:r>
              <a:rPr lang="ru-RU" sz="2400" dirty="0"/>
              <a:t>….  і </a:t>
            </a:r>
            <a:r>
              <a:rPr lang="ru-RU" sz="2400" dirty="0" err="1"/>
              <a:t>ти</a:t>
            </a:r>
            <a:r>
              <a:rPr lang="ru-RU" sz="2400" dirty="0"/>
              <a:t> </a:t>
            </a:r>
            <a:r>
              <a:rPr lang="ru-RU" sz="2400" dirty="0" err="1"/>
              <a:t>далі</a:t>
            </a:r>
            <a:r>
              <a:rPr lang="ru-RU" sz="2400" dirty="0"/>
              <a:t> </a:t>
            </a:r>
            <a:r>
              <a:rPr lang="ru-RU" sz="2400" dirty="0" err="1"/>
              <a:t>будеш</a:t>
            </a:r>
            <a:r>
              <a:rPr lang="ru-RU" sz="2400" dirty="0"/>
              <a:t> </a:t>
            </a:r>
            <a:r>
              <a:rPr lang="ru-RU" sz="2400" dirty="0" err="1"/>
              <a:t>гаварить</a:t>
            </a:r>
            <a:r>
              <a:rPr lang="ru-RU" sz="2400" dirty="0"/>
              <a:t> “ </a:t>
            </a:r>
            <a:r>
              <a:rPr lang="ru-RU" sz="2400" dirty="0" err="1"/>
              <a:t>какаяразніца</a:t>
            </a:r>
            <a:r>
              <a:rPr lang="ru-RU" sz="2400" dirty="0"/>
              <a:t>”? </a:t>
            </a:r>
            <a:endParaRPr lang="en-CA" sz="2400" dirty="0"/>
          </a:p>
          <a:p>
            <a:pPr marL="0" indent="0">
              <a:buNone/>
            </a:pPr>
            <a:r>
              <a:rPr lang="en-CA" sz="2400" dirty="0">
                <a:solidFill>
                  <a:schemeClr val="accent4">
                    <a:lumMod val="50000"/>
                  </a:schemeClr>
                </a:solidFill>
              </a:rPr>
              <a:t>‘</a:t>
            </a:r>
            <a:r>
              <a:rPr lang="en-CA" sz="2400" b="1" dirty="0">
                <a:solidFill>
                  <a:schemeClr val="accent4">
                    <a:lumMod val="50000"/>
                  </a:schemeClr>
                </a:solidFill>
              </a:rPr>
              <a:t>[U]</a:t>
            </a:r>
            <a:r>
              <a:rPr lang="en-CA" sz="2400" dirty="0">
                <a:solidFill>
                  <a:schemeClr val="accent4">
                    <a:lumMod val="50000"/>
                  </a:schemeClr>
                </a:solidFill>
                <a:effectLst>
                  <a:glow rad="63500">
                    <a:schemeClr val="accent2">
                      <a:satMod val="175000"/>
                      <a:alpha val="40000"/>
                    </a:schemeClr>
                  </a:glow>
                </a:effectLst>
              </a:rPr>
              <a:t>Where are the Ukrainians here…. and not the “what’s-the-difference” folks? </a:t>
            </a:r>
            <a:r>
              <a:rPr lang="en-CA" sz="2400" dirty="0">
                <a:solidFill>
                  <a:schemeClr val="accent4">
                    <a:lumMod val="50000"/>
                  </a:schemeClr>
                </a:solidFill>
              </a:rPr>
              <a:t>… in the tranches they switched to Ukrainian … but you will continue </a:t>
            </a:r>
            <a:r>
              <a:rPr lang="en-CA" sz="2400" b="1" dirty="0">
                <a:solidFill>
                  <a:schemeClr val="accent1">
                    <a:lumMod val="75000"/>
                  </a:schemeClr>
                </a:solidFill>
              </a:rPr>
              <a:t>[</a:t>
            </a:r>
            <a:r>
              <a:rPr lang="en-CA" sz="2400" b="1" dirty="0">
                <a:solidFill>
                  <a:schemeClr val="accent1">
                    <a:lumMod val="75000"/>
                  </a:schemeClr>
                </a:solidFill>
                <a:sym typeface="Wingdings" pitchFamily="2" charset="2"/>
              </a:rPr>
              <a:t>[Russian/</a:t>
            </a:r>
            <a:r>
              <a:rPr lang="en-CA" sz="2400" b="1" dirty="0">
                <a:solidFill>
                  <a:schemeClr val="accent1">
                    <a:lumMod val="75000"/>
                  </a:schemeClr>
                </a:solidFill>
              </a:rPr>
              <a:t>R] </a:t>
            </a:r>
            <a:r>
              <a:rPr lang="en-CA" sz="2400" dirty="0">
                <a:solidFill>
                  <a:schemeClr val="accent1">
                    <a:lumMod val="75000"/>
                  </a:schemeClr>
                </a:solidFill>
              </a:rPr>
              <a:t>to shout “what’s-the-difference”?’ </a:t>
            </a:r>
            <a:r>
              <a:rPr lang="en-CA" sz="2400" dirty="0">
                <a:solidFill>
                  <a:schemeClr val="tx1"/>
                </a:solidFill>
              </a:rPr>
              <a:t>(</a:t>
            </a:r>
            <a:r>
              <a:rPr lang="en-CA" sz="2400" i="1" dirty="0">
                <a:solidFill>
                  <a:schemeClr val="tx1"/>
                </a:solidFill>
              </a:rPr>
              <a:t>Telegram</a:t>
            </a:r>
            <a:r>
              <a:rPr lang="en-CA" sz="2400" dirty="0">
                <a:solidFill>
                  <a:schemeClr val="tx1"/>
                </a:solidFill>
              </a:rPr>
              <a:t>)</a:t>
            </a:r>
          </a:p>
          <a:p>
            <a:pPr marL="0" indent="0">
              <a:buNone/>
            </a:pPr>
            <a:endParaRPr lang="en-CA" sz="2800" dirty="0"/>
          </a:p>
        </p:txBody>
      </p:sp>
    </p:spTree>
    <p:extLst>
      <p:ext uri="{BB962C8B-B14F-4D97-AF65-F5344CB8AC3E}">
        <p14:creationId xmlns:p14="http://schemas.microsoft.com/office/powerpoint/2010/main" val="311200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rgbClr val="FE8C81"/>
          </a:solidFill>
        </p:spPr>
        <p:txBody>
          <a:bodyPr/>
          <a:lstStyle/>
          <a:p>
            <a:r>
              <a:rPr lang="en-US" sz="1800" dirty="0"/>
              <a:t>ANALYSIS: </a:t>
            </a:r>
            <a:r>
              <a:rPr lang="en-CA" sz="1800" b="1" dirty="0"/>
              <a:t>The Russian language as the alterity, in contrast to Ukrainian as one’s ‘own’ and ‘native’</a:t>
            </a:r>
            <a:br>
              <a:rPr lang="en-CA" sz="1800" b="1" i="1" dirty="0"/>
            </a:br>
            <a:endParaRPr lang="en-US" sz="1800" dirty="0"/>
          </a:p>
        </p:txBody>
      </p:sp>
      <p:sp>
        <p:nvSpPr>
          <p:cNvPr id="3" name="Content Placeholder 2"/>
          <p:cNvSpPr>
            <a:spLocks noGrp="1"/>
          </p:cNvSpPr>
          <p:nvPr>
            <p:ph idx="1"/>
          </p:nvPr>
        </p:nvSpPr>
        <p:spPr>
          <a:xfrm>
            <a:off x="194553" y="1196502"/>
            <a:ext cx="8939719" cy="5069361"/>
          </a:xfrm>
        </p:spPr>
        <p:txBody>
          <a:bodyPr/>
          <a:lstStyle/>
          <a:p>
            <a:pPr marL="0" indent="0">
              <a:buNone/>
            </a:pPr>
            <a:r>
              <a:rPr lang="en-CA" sz="2400" b="1" dirty="0"/>
              <a:t>9. </a:t>
            </a:r>
            <a:r>
              <a:rPr lang="en-CA" sz="2400" dirty="0" err="1"/>
              <a:t>Слава</a:t>
            </a:r>
            <a:r>
              <a:rPr lang="en-CA" sz="2400" dirty="0"/>
              <a:t> </a:t>
            </a:r>
            <a:r>
              <a:rPr lang="en-CA" sz="2400" dirty="0" err="1"/>
              <a:t>Богу</a:t>
            </a:r>
            <a:r>
              <a:rPr lang="en-CA" sz="2400" dirty="0"/>
              <a:t>, </a:t>
            </a:r>
            <a:r>
              <a:rPr lang="en-CA" sz="2400" dirty="0" err="1"/>
              <a:t>що</a:t>
            </a:r>
            <a:r>
              <a:rPr lang="en-CA" sz="2400" dirty="0"/>
              <a:t> </a:t>
            </a:r>
            <a:r>
              <a:rPr lang="en-CA" sz="2400" dirty="0" err="1"/>
              <a:t>хоч</a:t>
            </a:r>
            <a:r>
              <a:rPr lang="en-CA" sz="2400" dirty="0"/>
              <a:t> </a:t>
            </a:r>
            <a:r>
              <a:rPr lang="en-CA" sz="2400" dirty="0" err="1"/>
              <a:t>приходить</a:t>
            </a:r>
            <a:r>
              <a:rPr lang="en-CA" sz="2400" dirty="0"/>
              <a:t> </a:t>
            </a:r>
            <a:r>
              <a:rPr lang="en-CA" sz="2400" dirty="0" err="1"/>
              <a:t>рішення</a:t>
            </a:r>
            <a:r>
              <a:rPr lang="en-CA" sz="2400" dirty="0"/>
              <a:t> </a:t>
            </a:r>
            <a:r>
              <a:rPr lang="en-CA" sz="2400" dirty="0" err="1"/>
              <a:t>говорити</a:t>
            </a:r>
            <a:r>
              <a:rPr lang="en-CA" sz="2400" dirty="0"/>
              <a:t>, </a:t>
            </a:r>
            <a:r>
              <a:rPr lang="en-CA" sz="2400" dirty="0" err="1"/>
              <a:t>вчитись</a:t>
            </a:r>
            <a:r>
              <a:rPr lang="en-CA" sz="2400" dirty="0"/>
              <a:t> </a:t>
            </a:r>
            <a:r>
              <a:rPr lang="en-CA" sz="2400" dirty="0" err="1"/>
              <a:t>української</a:t>
            </a:r>
            <a:r>
              <a:rPr lang="en-CA" sz="2400" dirty="0"/>
              <a:t> </a:t>
            </a:r>
            <a:r>
              <a:rPr lang="en-CA" sz="2400" dirty="0" err="1"/>
              <a:t>мови</a:t>
            </a:r>
            <a:r>
              <a:rPr lang="en-CA" sz="2400" dirty="0"/>
              <a:t>, </a:t>
            </a:r>
            <a:r>
              <a:rPr lang="en-CA" sz="2400" dirty="0" err="1"/>
              <a:t>бо</a:t>
            </a:r>
            <a:r>
              <a:rPr lang="en-CA" sz="2400" dirty="0"/>
              <a:t> </a:t>
            </a:r>
            <a:r>
              <a:rPr lang="en-CA" sz="2400" dirty="0" err="1"/>
              <a:t>якось</a:t>
            </a:r>
            <a:r>
              <a:rPr lang="en-CA" sz="2400" dirty="0"/>
              <a:t> </a:t>
            </a:r>
            <a:r>
              <a:rPr lang="en-CA" sz="2400" dirty="0" err="1"/>
              <a:t>не</a:t>
            </a:r>
            <a:r>
              <a:rPr lang="en-CA" sz="2400" dirty="0"/>
              <a:t> </a:t>
            </a:r>
            <a:r>
              <a:rPr lang="en-CA" sz="2400" dirty="0" err="1"/>
              <a:t>годиться</a:t>
            </a:r>
            <a:r>
              <a:rPr lang="en-CA" sz="2400" dirty="0"/>
              <a:t> </a:t>
            </a:r>
            <a:r>
              <a:rPr lang="en-CA" sz="2400" dirty="0" err="1"/>
              <a:t>жити</a:t>
            </a:r>
            <a:r>
              <a:rPr lang="en-CA" sz="2400" dirty="0"/>
              <a:t> </a:t>
            </a:r>
            <a:r>
              <a:rPr lang="en-CA" sz="2400" dirty="0" err="1"/>
              <a:t>в</a:t>
            </a:r>
            <a:r>
              <a:rPr lang="en-CA" sz="2400" dirty="0"/>
              <a:t> </a:t>
            </a:r>
            <a:r>
              <a:rPr lang="en-CA" sz="2400" dirty="0" err="1"/>
              <a:t>Україні</a:t>
            </a:r>
            <a:r>
              <a:rPr lang="en-CA" sz="2400" dirty="0"/>
              <a:t> </a:t>
            </a:r>
            <a:r>
              <a:rPr lang="en-CA" sz="2400" dirty="0" err="1"/>
              <a:t>і</a:t>
            </a:r>
            <a:r>
              <a:rPr lang="en-CA" sz="2400" dirty="0"/>
              <a:t> </a:t>
            </a:r>
            <a:r>
              <a:rPr lang="en-CA" sz="2400" dirty="0" err="1"/>
              <a:t>не</a:t>
            </a:r>
            <a:r>
              <a:rPr lang="en-CA" sz="2400" dirty="0"/>
              <a:t> </a:t>
            </a:r>
            <a:r>
              <a:rPr lang="en-CA" sz="2400" dirty="0" err="1"/>
              <a:t>знати</a:t>
            </a:r>
            <a:r>
              <a:rPr lang="en-CA" sz="2400" dirty="0"/>
              <a:t> </a:t>
            </a:r>
            <a:r>
              <a:rPr lang="en-CA" sz="2400" dirty="0" err="1"/>
              <a:t>мови</a:t>
            </a:r>
            <a:r>
              <a:rPr lang="en-CA" sz="2400" dirty="0"/>
              <a:t> </a:t>
            </a:r>
            <a:r>
              <a:rPr lang="en-CA" sz="2400" dirty="0" err="1"/>
              <a:t>цієї</a:t>
            </a:r>
            <a:r>
              <a:rPr lang="en-CA" sz="2400" dirty="0"/>
              <a:t> </a:t>
            </a:r>
            <a:r>
              <a:rPr lang="en-CA" sz="2400" dirty="0" err="1"/>
              <a:t>країни</a:t>
            </a:r>
            <a:r>
              <a:rPr lang="en-CA" sz="2400" dirty="0"/>
              <a:t>! ...</a:t>
            </a:r>
            <a:r>
              <a:rPr lang="en-CA" sz="2400" dirty="0" err="1"/>
              <a:t>я</a:t>
            </a:r>
            <a:r>
              <a:rPr lang="en-CA" sz="2400" dirty="0"/>
              <a:t>, </a:t>
            </a:r>
            <a:r>
              <a:rPr lang="en-CA" sz="2400" dirty="0" err="1"/>
              <a:t>як</a:t>
            </a:r>
            <a:r>
              <a:rPr lang="en-CA" sz="2400" dirty="0"/>
              <a:t> </a:t>
            </a:r>
            <a:r>
              <a:rPr lang="en-CA" sz="2400" dirty="0" err="1"/>
              <a:t>чую</a:t>
            </a:r>
            <a:r>
              <a:rPr lang="en-CA" sz="2400" dirty="0"/>
              <a:t>, </a:t>
            </a:r>
            <a:r>
              <a:rPr lang="en-CA" sz="2400" dirty="0" err="1"/>
              <a:t>як</a:t>
            </a:r>
            <a:r>
              <a:rPr lang="en-CA" sz="2400" dirty="0"/>
              <a:t> </a:t>
            </a:r>
            <a:r>
              <a:rPr lang="en-CA" sz="2400" dirty="0" err="1"/>
              <a:t>розмовляють</a:t>
            </a:r>
            <a:r>
              <a:rPr lang="en-CA" sz="2400" dirty="0"/>
              <a:t> </a:t>
            </a:r>
            <a:r>
              <a:rPr lang="en-CA" sz="2400" dirty="0" err="1"/>
              <a:t>з</a:t>
            </a:r>
            <a:r>
              <a:rPr lang="en-CA" sz="2400" dirty="0"/>
              <a:t> </a:t>
            </a:r>
            <a:r>
              <a:rPr lang="en-CA" sz="2400" dirty="0" err="1"/>
              <a:t>суржиком</a:t>
            </a:r>
            <a:r>
              <a:rPr lang="en-CA" sz="2400" dirty="0"/>
              <a:t>, </a:t>
            </a:r>
            <a:r>
              <a:rPr lang="en-CA" sz="2400" dirty="0" err="1"/>
              <a:t>то</a:t>
            </a:r>
            <a:r>
              <a:rPr lang="en-CA" sz="2400" dirty="0"/>
              <a:t> </a:t>
            </a:r>
            <a:r>
              <a:rPr lang="en-CA" sz="2400" dirty="0" err="1"/>
              <a:t>сльози</a:t>
            </a:r>
            <a:r>
              <a:rPr lang="en-CA" sz="2400" dirty="0"/>
              <a:t> </a:t>
            </a:r>
            <a:r>
              <a:rPr lang="en-CA" sz="2400" dirty="0" err="1"/>
              <a:t>навертаються</a:t>
            </a:r>
            <a:r>
              <a:rPr lang="en-CA" sz="2400" dirty="0"/>
              <a:t> </a:t>
            </a:r>
            <a:r>
              <a:rPr lang="en-CA" sz="2400" dirty="0" err="1"/>
              <a:t>від</a:t>
            </a:r>
            <a:r>
              <a:rPr lang="en-CA" sz="2400" dirty="0"/>
              <a:t> </a:t>
            </a:r>
            <a:r>
              <a:rPr lang="en-CA" sz="2400" dirty="0" err="1"/>
              <a:t>радості</a:t>
            </a:r>
            <a:r>
              <a:rPr lang="en-CA" sz="2400" dirty="0"/>
              <a:t>, </a:t>
            </a:r>
            <a:r>
              <a:rPr lang="en-CA" sz="2400" dirty="0" err="1"/>
              <a:t>що</a:t>
            </a:r>
            <a:r>
              <a:rPr lang="en-CA" sz="2400" dirty="0"/>
              <a:t> </a:t>
            </a:r>
            <a:r>
              <a:rPr lang="en-CA" sz="2400" dirty="0" err="1"/>
              <a:t>людина</a:t>
            </a:r>
            <a:r>
              <a:rPr lang="en-CA" sz="2400" dirty="0"/>
              <a:t> </a:t>
            </a:r>
            <a:r>
              <a:rPr lang="en-CA" sz="2400" dirty="0" err="1"/>
              <a:t>старається</a:t>
            </a:r>
            <a:r>
              <a:rPr lang="en-CA" sz="2400" dirty="0"/>
              <a:t> ....</a:t>
            </a:r>
            <a:r>
              <a:rPr lang="en-CA" sz="2400" dirty="0" err="1"/>
              <a:t>і</a:t>
            </a:r>
            <a:r>
              <a:rPr lang="en-CA" sz="2400" dirty="0"/>
              <a:t> </a:t>
            </a:r>
            <a:r>
              <a:rPr lang="en-CA" sz="2400" dirty="0" err="1"/>
              <a:t>якщо</a:t>
            </a:r>
            <a:r>
              <a:rPr lang="en-CA" sz="2400" dirty="0"/>
              <a:t> </a:t>
            </a:r>
            <a:r>
              <a:rPr lang="en-CA" sz="2400" dirty="0" err="1"/>
              <a:t>кожен</a:t>
            </a:r>
            <a:r>
              <a:rPr lang="en-CA" sz="2400" dirty="0"/>
              <a:t> </a:t>
            </a:r>
            <a:r>
              <a:rPr lang="en-CA" sz="2400" dirty="0" err="1"/>
              <a:t>зробить</a:t>
            </a:r>
            <a:r>
              <a:rPr lang="en-CA" sz="2400" dirty="0"/>
              <a:t> </a:t>
            </a:r>
            <a:r>
              <a:rPr lang="en-CA" sz="2400" dirty="0" err="1"/>
              <a:t>такі</a:t>
            </a:r>
            <a:r>
              <a:rPr lang="en-CA" sz="2400" dirty="0"/>
              <a:t> </a:t>
            </a:r>
            <a:r>
              <a:rPr lang="en-CA" sz="2400" dirty="0" err="1"/>
              <a:t>кроки</a:t>
            </a:r>
            <a:r>
              <a:rPr lang="en-CA" sz="2400" dirty="0"/>
              <a:t>, </a:t>
            </a:r>
            <a:r>
              <a:rPr lang="en-CA" sz="2400" dirty="0" err="1"/>
              <a:t>це</a:t>
            </a:r>
            <a:r>
              <a:rPr lang="en-CA" sz="2400" dirty="0"/>
              <a:t> </a:t>
            </a:r>
            <a:r>
              <a:rPr lang="en-CA" sz="2400" dirty="0" err="1"/>
              <a:t>Буде</a:t>
            </a:r>
            <a:r>
              <a:rPr lang="en-CA" sz="2400" dirty="0"/>
              <a:t> </a:t>
            </a:r>
            <a:r>
              <a:rPr lang="en-CA" sz="2400" dirty="0" err="1"/>
              <a:t>Круто</a:t>
            </a:r>
            <a:r>
              <a:rPr lang="en-CA" sz="2400" dirty="0"/>
              <a:t>! 😊...</a:t>
            </a:r>
            <a:r>
              <a:rPr lang="en-CA" sz="2400" dirty="0" err="1"/>
              <a:t>Буде</a:t>
            </a:r>
            <a:r>
              <a:rPr lang="en-CA" sz="2400" dirty="0"/>
              <a:t> </a:t>
            </a:r>
            <a:r>
              <a:rPr lang="en-CA" sz="2400" dirty="0" err="1"/>
              <a:t>Велика</a:t>
            </a:r>
            <a:r>
              <a:rPr lang="en-CA" sz="2400" dirty="0"/>
              <a:t> </a:t>
            </a:r>
            <a:r>
              <a:rPr lang="en-CA" sz="2400" dirty="0" err="1"/>
              <a:t>Крута</a:t>
            </a:r>
            <a:r>
              <a:rPr lang="en-CA" sz="2400" dirty="0"/>
              <a:t> </a:t>
            </a:r>
            <a:r>
              <a:rPr lang="en-CA" sz="2400" dirty="0" err="1"/>
              <a:t>Нація</a:t>
            </a:r>
            <a:r>
              <a:rPr lang="en-CA" sz="2400" dirty="0"/>
              <a:t>! !!😊</a:t>
            </a:r>
          </a:p>
          <a:p>
            <a:pPr marL="0" indent="0">
              <a:buNone/>
            </a:pPr>
            <a:r>
              <a:rPr lang="en-CA" sz="2400" dirty="0">
                <a:solidFill>
                  <a:schemeClr val="accent4">
                    <a:lumMod val="50000"/>
                  </a:schemeClr>
                </a:solidFill>
              </a:rPr>
              <a:t>‘</a:t>
            </a:r>
            <a:r>
              <a:rPr lang="en-CA" sz="2400" b="1" dirty="0">
                <a:solidFill>
                  <a:schemeClr val="accent4">
                    <a:lumMod val="50000"/>
                  </a:schemeClr>
                </a:solidFill>
              </a:rPr>
              <a:t>[U] </a:t>
            </a:r>
            <a:r>
              <a:rPr lang="en-CA" sz="2400" dirty="0">
                <a:solidFill>
                  <a:schemeClr val="accent4">
                    <a:lumMod val="50000"/>
                  </a:schemeClr>
                </a:solidFill>
                <a:effectLst>
                  <a:glow rad="63500">
                    <a:schemeClr val="accent2">
                      <a:satMod val="175000"/>
                      <a:alpha val="40000"/>
                    </a:schemeClr>
                  </a:glow>
                </a:effectLst>
              </a:rPr>
              <a:t>Thank God, that some come to a realization to speak and learn the Ukrainian language </a:t>
            </a:r>
            <a:r>
              <a:rPr lang="en-CA" sz="2400" dirty="0">
                <a:solidFill>
                  <a:schemeClr val="accent4">
                    <a:lumMod val="50000"/>
                  </a:schemeClr>
                </a:solidFill>
              </a:rPr>
              <a:t>because it does not seem to be right to live in Ukraine and not know the language of this country! … When I hear people speak Surzhyk, tears of joy come because this person tries… and if everyone takes such steps, this Will Be Cool! 😊...…A Big Cool Nation Will BE! !!😊’ </a:t>
            </a:r>
            <a:r>
              <a:rPr lang="en-CA" sz="2400" dirty="0"/>
              <a:t>(</a:t>
            </a:r>
            <a:r>
              <a:rPr lang="en-CA" sz="2400" i="1" dirty="0"/>
              <a:t>Facebook</a:t>
            </a:r>
            <a:r>
              <a:rPr lang="en-CA" sz="2400" dirty="0"/>
              <a:t>)</a:t>
            </a:r>
          </a:p>
          <a:p>
            <a:pPr marL="0" indent="0">
              <a:buNone/>
            </a:pPr>
            <a:endParaRPr lang="en-CA" sz="2800" dirty="0"/>
          </a:p>
        </p:txBody>
      </p:sp>
    </p:spTree>
    <p:extLst>
      <p:ext uri="{BB962C8B-B14F-4D97-AF65-F5344CB8AC3E}">
        <p14:creationId xmlns:p14="http://schemas.microsoft.com/office/powerpoint/2010/main" val="2699375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rgbClr val="FE8C81"/>
          </a:solidFill>
        </p:spPr>
        <p:txBody>
          <a:bodyPr/>
          <a:lstStyle/>
          <a:p>
            <a:r>
              <a:rPr lang="en-US" sz="1800" dirty="0"/>
              <a:t>ANALYSIS: </a:t>
            </a:r>
            <a:r>
              <a:rPr lang="en-CA" sz="1800" b="1" dirty="0"/>
              <a:t>The Russian language as the alterity, in contrast to Ukrainian as one’s ‘own’ and ‘native’</a:t>
            </a:r>
            <a:br>
              <a:rPr lang="en-CA" sz="1800" b="1" i="1" dirty="0"/>
            </a:br>
            <a:endParaRPr lang="en-US" sz="1800" dirty="0"/>
          </a:p>
        </p:txBody>
      </p:sp>
      <p:sp>
        <p:nvSpPr>
          <p:cNvPr id="3" name="Content Placeholder 2"/>
          <p:cNvSpPr>
            <a:spLocks noGrp="1"/>
          </p:cNvSpPr>
          <p:nvPr>
            <p:ph idx="1"/>
          </p:nvPr>
        </p:nvSpPr>
        <p:spPr>
          <a:xfrm>
            <a:off x="165369" y="1605064"/>
            <a:ext cx="8559531" cy="4660799"/>
          </a:xfrm>
        </p:spPr>
        <p:txBody>
          <a:bodyPr/>
          <a:lstStyle/>
          <a:p>
            <a:pPr marL="0" indent="0">
              <a:buNone/>
            </a:pPr>
            <a:r>
              <a:rPr lang="en-CA" sz="2800" b="1" i="1" dirty="0"/>
              <a:t>In diaspora:</a:t>
            </a:r>
          </a:p>
          <a:p>
            <a:pPr>
              <a:buFont typeface="Wingdings" pitchFamily="2" charset="2"/>
              <a:buChar char="ü"/>
            </a:pPr>
            <a:r>
              <a:rPr lang="en-CA" sz="2800" dirty="0"/>
              <a:t>Ukrainian as an identifier of Ukrainians</a:t>
            </a:r>
            <a:br>
              <a:rPr lang="en-CA" sz="2800" dirty="0"/>
            </a:br>
            <a:endParaRPr lang="en-CA" sz="2800" dirty="0"/>
          </a:p>
          <a:p>
            <a:pPr>
              <a:buFont typeface="Wingdings" pitchFamily="2" charset="2"/>
              <a:buChar char="ü"/>
            </a:pPr>
            <a:r>
              <a:rPr lang="en-CA" sz="2800" dirty="0"/>
              <a:t>Ukrainian as an integral part of the Ukrainian immigrant community</a:t>
            </a:r>
            <a:br>
              <a:rPr lang="en-CA" sz="2800" dirty="0"/>
            </a:br>
            <a:endParaRPr lang="en-CA" sz="2800" dirty="0"/>
          </a:p>
          <a:p>
            <a:pPr>
              <a:buFont typeface="Wingdings" pitchFamily="2" charset="2"/>
              <a:buChar char="ü"/>
            </a:pPr>
            <a:r>
              <a:rPr lang="en-CA" sz="2800" dirty="0"/>
              <a:t>Urging people to switch to Ukrainian (and forget Russian)</a:t>
            </a:r>
          </a:p>
        </p:txBody>
      </p:sp>
    </p:spTree>
    <p:extLst>
      <p:ext uri="{BB962C8B-B14F-4D97-AF65-F5344CB8AC3E}">
        <p14:creationId xmlns:p14="http://schemas.microsoft.com/office/powerpoint/2010/main" val="3330391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23" y="369651"/>
            <a:ext cx="8586095" cy="992221"/>
          </a:xfrm>
          <a:solidFill>
            <a:schemeClr val="accent3">
              <a:lumMod val="75000"/>
            </a:schemeClr>
          </a:solidFill>
        </p:spPr>
        <p:txBody>
          <a:bodyPr/>
          <a:lstStyle/>
          <a:p>
            <a:br>
              <a:rPr lang="en-US" sz="1800" dirty="0"/>
            </a:br>
            <a:r>
              <a:rPr lang="en-US" sz="1800" dirty="0"/>
              <a:t>ANALYSIS: </a:t>
            </a:r>
            <a:br>
              <a:rPr lang="en-US" sz="1800" dirty="0"/>
            </a:br>
            <a:r>
              <a:rPr lang="en-CA" sz="1800" dirty="0"/>
              <a:t>Language performance: deliberate switch from Russian to Ukrainian</a:t>
            </a:r>
            <a:br>
              <a:rPr lang="en-CA" sz="1800" dirty="0"/>
            </a:br>
            <a:endParaRPr lang="en-US" sz="1800" dirty="0"/>
          </a:p>
        </p:txBody>
      </p:sp>
      <p:sp>
        <p:nvSpPr>
          <p:cNvPr id="3" name="Content Placeholder 2"/>
          <p:cNvSpPr>
            <a:spLocks noGrp="1"/>
          </p:cNvSpPr>
          <p:nvPr>
            <p:ph idx="1"/>
          </p:nvPr>
        </p:nvSpPr>
        <p:spPr>
          <a:xfrm>
            <a:off x="138805" y="1361873"/>
            <a:ext cx="9151110" cy="5214025"/>
          </a:xfrm>
        </p:spPr>
        <p:txBody>
          <a:bodyPr/>
          <a:lstStyle/>
          <a:p>
            <a:pPr marL="0" indent="0">
              <a:buNone/>
            </a:pPr>
            <a:r>
              <a:rPr lang="en-CA" sz="2800" dirty="0"/>
              <a:t>a) </a:t>
            </a:r>
            <a:r>
              <a:rPr lang="en-CA" sz="2800" dirty="0" err="1"/>
              <a:t>Olya</a:t>
            </a:r>
            <a:r>
              <a:rPr lang="en-CA" sz="2800" dirty="0"/>
              <a:t> TV </a:t>
            </a:r>
            <a:r>
              <a:rPr lang="en-CA" dirty="0"/>
              <a:t>(34.5K subscribers; YouTube)</a:t>
            </a:r>
          </a:p>
          <a:p>
            <a:pPr marL="0" indent="0">
              <a:buNone/>
            </a:pPr>
            <a:endParaRPr lang="en-CA" sz="2800" dirty="0"/>
          </a:p>
          <a:p>
            <a:pPr marL="0" indent="0">
              <a:buNone/>
            </a:pPr>
            <a:endParaRPr lang="en-CA" sz="2800" dirty="0"/>
          </a:p>
          <a:p>
            <a:pPr marL="0" indent="0">
              <a:buNone/>
            </a:pPr>
            <a:endParaRPr lang="en-CA" sz="2800" dirty="0"/>
          </a:p>
          <a:p>
            <a:pPr marL="0" indent="0">
              <a:buNone/>
            </a:pPr>
            <a:endParaRPr lang="en-CA" sz="2800" dirty="0"/>
          </a:p>
          <a:p>
            <a:pPr marL="0" indent="0">
              <a:buNone/>
            </a:pPr>
            <a:endParaRPr lang="en-CA" sz="2800" dirty="0"/>
          </a:p>
          <a:p>
            <a:pPr marL="0" indent="0">
              <a:buNone/>
            </a:pPr>
            <a:endParaRPr lang="en-CA" sz="2800" dirty="0"/>
          </a:p>
          <a:p>
            <a:pPr marL="0" indent="0">
              <a:buNone/>
            </a:pPr>
            <a:r>
              <a:rPr lang="en-CA" sz="2800" dirty="0"/>
              <a:t>b) Life in Canada in 10 minutes </a:t>
            </a:r>
            <a:r>
              <a:rPr lang="en-CA" dirty="0"/>
              <a:t>(50.7K subscribers; </a:t>
            </a:r>
            <a:r>
              <a:rPr lang="en-CA" i="1" u="sng" dirty="0">
                <a:hlinkClick r:id="rId2"/>
              </a:rPr>
              <a:t>YouTube</a:t>
            </a:r>
            <a:r>
              <a:rPr lang="en-CA" dirty="0"/>
              <a:t>) </a:t>
            </a:r>
          </a:p>
        </p:txBody>
      </p:sp>
      <p:pic>
        <p:nvPicPr>
          <p:cNvPr id="4" name="Picture 3">
            <a:extLst>
              <a:ext uri="{FF2B5EF4-FFF2-40B4-BE49-F238E27FC236}">
                <a16:creationId xmlns:a16="http://schemas.microsoft.com/office/drawing/2014/main" id="{64CCF441-1F67-7044-8185-F2E75D6C5685}"/>
              </a:ext>
            </a:extLst>
          </p:cNvPr>
          <p:cNvPicPr>
            <a:picLocks noChangeAspect="1"/>
          </p:cNvPicPr>
          <p:nvPr/>
        </p:nvPicPr>
        <p:blipFill>
          <a:blip r:embed="rId3"/>
          <a:stretch>
            <a:fillRect/>
          </a:stretch>
        </p:blipFill>
        <p:spPr>
          <a:xfrm>
            <a:off x="520822" y="1983817"/>
            <a:ext cx="8639858" cy="3600483"/>
          </a:xfrm>
          <a:prstGeom prst="rect">
            <a:avLst/>
          </a:prstGeom>
        </p:spPr>
      </p:pic>
      <p:cxnSp>
        <p:nvCxnSpPr>
          <p:cNvPr id="6" name="Straight Connector 5">
            <a:extLst>
              <a:ext uri="{FF2B5EF4-FFF2-40B4-BE49-F238E27FC236}">
                <a16:creationId xmlns:a16="http://schemas.microsoft.com/office/drawing/2014/main" id="{92EC6909-1338-8C4F-A2DE-AECF62CE1746}"/>
              </a:ext>
            </a:extLst>
          </p:cNvPr>
          <p:cNvCxnSpPr>
            <a:cxnSpLocks/>
          </p:cNvCxnSpPr>
          <p:nvPr/>
        </p:nvCxnSpPr>
        <p:spPr>
          <a:xfrm>
            <a:off x="69402" y="3784059"/>
            <a:ext cx="8946018"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C369B5D-B9FF-2449-B146-383B576CECD8}"/>
              </a:ext>
            </a:extLst>
          </p:cNvPr>
          <p:cNvSpPr txBox="1"/>
          <p:nvPr/>
        </p:nvSpPr>
        <p:spPr>
          <a:xfrm>
            <a:off x="138805" y="1393328"/>
            <a:ext cx="461665" cy="2264272"/>
          </a:xfrm>
          <a:prstGeom prst="rect">
            <a:avLst/>
          </a:prstGeom>
          <a:noFill/>
        </p:spPr>
        <p:txBody>
          <a:bodyPr vert="vert270" wrap="square" rtlCol="0">
            <a:spAutoFit/>
          </a:bodyPr>
          <a:lstStyle/>
          <a:p>
            <a:r>
              <a:rPr lang="en-US" dirty="0"/>
              <a:t>Post Feb 2022</a:t>
            </a:r>
          </a:p>
        </p:txBody>
      </p:sp>
      <p:sp>
        <p:nvSpPr>
          <p:cNvPr id="10" name="TextBox 9">
            <a:extLst>
              <a:ext uri="{FF2B5EF4-FFF2-40B4-BE49-F238E27FC236}">
                <a16:creationId xmlns:a16="http://schemas.microsoft.com/office/drawing/2014/main" id="{AF9E7BC5-F67D-8F42-A17E-3D816F2099AD}"/>
              </a:ext>
            </a:extLst>
          </p:cNvPr>
          <p:cNvSpPr txBox="1"/>
          <p:nvPr/>
        </p:nvSpPr>
        <p:spPr>
          <a:xfrm>
            <a:off x="69402" y="3784058"/>
            <a:ext cx="461665" cy="2137813"/>
          </a:xfrm>
          <a:prstGeom prst="rect">
            <a:avLst/>
          </a:prstGeom>
          <a:noFill/>
        </p:spPr>
        <p:txBody>
          <a:bodyPr vert="vert270" wrap="square" rtlCol="0">
            <a:spAutoFit/>
          </a:bodyPr>
          <a:lstStyle/>
          <a:p>
            <a:r>
              <a:rPr lang="en-US" dirty="0"/>
              <a:t>Pre Feb 2022</a:t>
            </a:r>
          </a:p>
        </p:txBody>
      </p:sp>
    </p:spTree>
    <p:extLst>
      <p:ext uri="{BB962C8B-B14F-4D97-AF65-F5344CB8AC3E}">
        <p14:creationId xmlns:p14="http://schemas.microsoft.com/office/powerpoint/2010/main" val="2253092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025" y="223736"/>
            <a:ext cx="8271787" cy="904673"/>
          </a:xfrm>
        </p:spPr>
        <p:txBody>
          <a:bodyPr/>
          <a:lstStyle/>
          <a:p>
            <a:r>
              <a:rPr lang="en-US" dirty="0"/>
              <a:t>FOCUS</a:t>
            </a:r>
          </a:p>
        </p:txBody>
      </p:sp>
      <p:sp>
        <p:nvSpPr>
          <p:cNvPr id="3" name="Content Placeholder 2"/>
          <p:cNvSpPr>
            <a:spLocks noGrp="1"/>
          </p:cNvSpPr>
          <p:nvPr>
            <p:ph idx="1"/>
          </p:nvPr>
        </p:nvSpPr>
        <p:spPr>
          <a:xfrm>
            <a:off x="447471" y="1410511"/>
            <a:ext cx="8277429" cy="4855352"/>
          </a:xfrm>
        </p:spPr>
        <p:txBody>
          <a:bodyPr/>
          <a:lstStyle/>
          <a:p>
            <a:r>
              <a:rPr lang="en-US" sz="2400" dirty="0"/>
              <a:t>The multilingual Ukrainian community in the Diaspora, the newest wave(s) in Canada:</a:t>
            </a:r>
          </a:p>
          <a:p>
            <a:pPr marL="1035050" lvl="3" indent="0">
              <a:buNone/>
            </a:pPr>
            <a:endParaRPr lang="en-US" sz="2200" dirty="0"/>
          </a:p>
          <a:p>
            <a:pPr lvl="3">
              <a:buFont typeface="Wingdings" pitchFamily="2" charset="2"/>
              <a:buChar char="Ø"/>
            </a:pPr>
            <a:r>
              <a:rPr lang="en-US" sz="2200" dirty="0"/>
              <a:t>During the full-scale war of 2022-present </a:t>
            </a:r>
            <a:br>
              <a:rPr lang="en-US" sz="2200" dirty="0"/>
            </a:br>
            <a:endParaRPr lang="en-CA" sz="2200" dirty="0"/>
          </a:p>
          <a:p>
            <a:r>
              <a:rPr lang="en-US" sz="2400" dirty="0"/>
              <a:t>Narratives about languages</a:t>
            </a:r>
          </a:p>
          <a:p>
            <a:pPr lvl="3">
              <a:buFont typeface="Wingdings" pitchFamily="2" charset="2"/>
              <a:buChar char="Ø"/>
            </a:pPr>
            <a:r>
              <a:rPr lang="en-US" sz="2200" dirty="0"/>
              <a:t>Language practices </a:t>
            </a:r>
            <a:r>
              <a:rPr lang="en-CA" sz="2200" dirty="0"/>
              <a:t>and Language Attitudes </a:t>
            </a:r>
          </a:p>
          <a:p>
            <a:endParaRPr lang="en-US" dirty="0"/>
          </a:p>
        </p:txBody>
      </p:sp>
    </p:spTree>
    <p:extLst>
      <p:ext uri="{BB962C8B-B14F-4D97-AF65-F5344CB8AC3E}">
        <p14:creationId xmlns:p14="http://schemas.microsoft.com/office/powerpoint/2010/main" val="211904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chemeClr val="accent3">
              <a:lumMod val="75000"/>
            </a:schemeClr>
          </a:solidFill>
        </p:spPr>
        <p:txBody>
          <a:bodyPr/>
          <a:lstStyle/>
          <a:p>
            <a:r>
              <a:rPr lang="en-US" sz="1800" dirty="0"/>
              <a:t>ANALYSIS: </a:t>
            </a:r>
            <a:br>
              <a:rPr lang="en-US" sz="1800" dirty="0"/>
            </a:br>
            <a:r>
              <a:rPr lang="en-CA" sz="1800" dirty="0"/>
              <a:t>Language performance &amp; feelings of self-discovery and regret</a:t>
            </a:r>
            <a:br>
              <a:rPr lang="en-CA" sz="1800" dirty="0"/>
            </a:br>
            <a:endParaRPr lang="en-US" sz="1800" dirty="0"/>
          </a:p>
        </p:txBody>
      </p:sp>
      <p:sp>
        <p:nvSpPr>
          <p:cNvPr id="3" name="Content Placeholder 2"/>
          <p:cNvSpPr>
            <a:spLocks noGrp="1"/>
          </p:cNvSpPr>
          <p:nvPr>
            <p:ph idx="1"/>
          </p:nvPr>
        </p:nvSpPr>
        <p:spPr>
          <a:xfrm>
            <a:off x="107004" y="1303506"/>
            <a:ext cx="8949447" cy="5369668"/>
          </a:xfrm>
        </p:spPr>
        <p:txBody>
          <a:bodyPr>
            <a:scene3d>
              <a:camera prst="orthographicFront"/>
              <a:lightRig rig="threePt" dir="t"/>
            </a:scene3d>
            <a:sp3d contourW="44450">
              <a:contourClr>
                <a:schemeClr val="accent1">
                  <a:lumMod val="60000"/>
                  <a:lumOff val="40000"/>
                </a:schemeClr>
              </a:contourClr>
            </a:sp3d>
          </a:bodyPr>
          <a:lstStyle/>
          <a:p>
            <a:pPr marL="0" indent="0">
              <a:buNone/>
            </a:pPr>
            <a:r>
              <a:rPr lang="en-CA" sz="1800" b="1" dirty="0"/>
              <a:t>12</a:t>
            </a:r>
            <a:r>
              <a:rPr lang="en-CA" sz="1800" b="1" i="1" dirty="0"/>
              <a:t>.</a:t>
            </a:r>
            <a:r>
              <a:rPr lang="en-CA" sz="1800" i="1" dirty="0"/>
              <a:t> </a:t>
            </a:r>
            <a:r>
              <a:rPr lang="en-CA" sz="1600" i="1" dirty="0"/>
              <a:t>[participant notes that they switched from using Russian to using Ukrainian after their move to Canada]</a:t>
            </a:r>
            <a:br>
              <a:rPr lang="en-CA" sz="1600" i="1" dirty="0"/>
            </a:br>
            <a:r>
              <a:rPr lang="ru-RU" dirty="0"/>
              <a:t>Одна з </a:t>
            </a:r>
            <a:r>
              <a:rPr lang="ru-RU" dirty="0" err="1"/>
              <a:t>простих</a:t>
            </a:r>
            <a:r>
              <a:rPr lang="ru-RU" dirty="0"/>
              <a:t> причин переходу… </a:t>
            </a:r>
            <a:r>
              <a:rPr lang="ru-RU" dirty="0" err="1"/>
              <a:t>віднайти</a:t>
            </a:r>
            <a:r>
              <a:rPr lang="ru-RU" dirty="0"/>
              <a:t> в </a:t>
            </a:r>
            <a:r>
              <a:rPr lang="ru-RU" dirty="0" err="1"/>
              <a:t>собі</a:t>
            </a:r>
            <a:r>
              <a:rPr lang="ru-RU" dirty="0"/>
              <a:t> </a:t>
            </a:r>
            <a:r>
              <a:rPr lang="ru-RU" dirty="0" err="1"/>
              <a:t>українця</a:t>
            </a:r>
            <a:r>
              <a:rPr lang="ru-RU" sz="1800" dirty="0">
                <a:effectLst>
                  <a:outerShdw blurRad="50800" dist="50800" dir="5400000" algn="ctr" rotWithShape="0">
                    <a:schemeClr val="accent1">
                      <a:lumMod val="60000"/>
                      <a:lumOff val="40000"/>
                    </a:schemeClr>
                  </a:outerShdw>
                </a:effectLst>
              </a:rPr>
              <a:t> </a:t>
            </a:r>
            <a:r>
              <a:rPr lang="ru-RU" sz="1800" dirty="0"/>
              <a:t>і </a:t>
            </a:r>
            <a:r>
              <a:rPr lang="ru-RU" sz="1800" dirty="0" err="1"/>
              <a:t>відчути</a:t>
            </a:r>
            <a:r>
              <a:rPr lang="ru-RU" sz="1800" dirty="0"/>
              <a:t> себе </a:t>
            </a:r>
            <a:r>
              <a:rPr lang="ru-RU" sz="1800" dirty="0" err="1"/>
              <a:t>вдома</a:t>
            </a:r>
            <a:r>
              <a:rPr lang="ru-RU" sz="1800" dirty="0"/>
              <a:t> – бути </a:t>
            </a:r>
            <a:r>
              <a:rPr lang="ru-RU" sz="1800" dirty="0" err="1"/>
              <a:t>частиною</a:t>
            </a:r>
            <a:r>
              <a:rPr lang="ru-RU" sz="1800" dirty="0"/>
              <a:t> </a:t>
            </a:r>
            <a:r>
              <a:rPr lang="ru-RU" sz="1800" dirty="0" err="1"/>
              <a:t>української</a:t>
            </a:r>
            <a:r>
              <a:rPr lang="ru-RU" sz="1800" dirty="0"/>
              <a:t> </a:t>
            </a:r>
            <a:r>
              <a:rPr lang="ru-RU" sz="1800" dirty="0" err="1"/>
              <a:t>діаспори</a:t>
            </a:r>
            <a:r>
              <a:rPr lang="ru-RU" sz="1800" dirty="0"/>
              <a:t>, де </a:t>
            </a:r>
            <a:r>
              <a:rPr lang="ru-RU" sz="1800" dirty="0" err="1"/>
              <a:t>домінує</a:t>
            </a:r>
            <a:r>
              <a:rPr lang="ru-RU" sz="1800" dirty="0"/>
              <a:t> </a:t>
            </a:r>
            <a:r>
              <a:rPr lang="ru-RU" sz="1800" dirty="0" err="1"/>
              <a:t>українська</a:t>
            </a:r>
            <a:r>
              <a:rPr lang="ru-RU" sz="1800" dirty="0"/>
              <a:t> </a:t>
            </a:r>
            <a:r>
              <a:rPr lang="ru-RU" sz="1800" dirty="0" err="1"/>
              <a:t>мова</a:t>
            </a:r>
            <a:r>
              <a:rPr lang="ru-RU" sz="1800" dirty="0"/>
              <a:t> </a:t>
            </a:r>
            <a:br>
              <a:rPr lang="en-CA" sz="1800" dirty="0"/>
            </a:br>
            <a:r>
              <a:rPr lang="en-CA" sz="1800" dirty="0">
                <a:solidFill>
                  <a:schemeClr val="accent4">
                    <a:lumMod val="50000"/>
                  </a:schemeClr>
                </a:solidFill>
              </a:rPr>
              <a:t>‘</a:t>
            </a:r>
            <a:r>
              <a:rPr lang="en-CA" sz="1800" b="1" dirty="0">
                <a:solidFill>
                  <a:schemeClr val="accent4">
                    <a:lumMod val="50000"/>
                  </a:schemeClr>
                </a:solidFill>
              </a:rPr>
              <a:t>[U] </a:t>
            </a:r>
            <a:r>
              <a:rPr lang="en-CA" sz="1800" dirty="0">
                <a:solidFill>
                  <a:schemeClr val="accent4">
                    <a:lumMod val="50000"/>
                  </a:schemeClr>
                </a:solidFill>
              </a:rPr>
              <a:t>One of the reasons for switching … </a:t>
            </a:r>
            <a:r>
              <a:rPr lang="en-CA" sz="1800" dirty="0">
                <a:solidFill>
                  <a:schemeClr val="accent4">
                    <a:lumMod val="50000"/>
                  </a:schemeClr>
                </a:solidFill>
                <a:effectLst>
                  <a:glow rad="63500">
                    <a:schemeClr val="accent2">
                      <a:satMod val="175000"/>
                      <a:alpha val="40000"/>
                    </a:schemeClr>
                  </a:glow>
                </a:effectLst>
              </a:rPr>
              <a:t>is to rediscover a Ukrainian in the self and feel the self at home</a:t>
            </a:r>
            <a:r>
              <a:rPr lang="en-CA" sz="1800" dirty="0">
                <a:solidFill>
                  <a:schemeClr val="accent4">
                    <a:lumMod val="50000"/>
                  </a:schemeClr>
                </a:solidFill>
                <a:effectLst>
                  <a:glow rad="139700">
                    <a:schemeClr val="accent1">
                      <a:satMod val="175000"/>
                      <a:alpha val="40000"/>
                    </a:schemeClr>
                  </a:glow>
                </a:effectLst>
              </a:rPr>
              <a:t> </a:t>
            </a:r>
            <a:r>
              <a:rPr lang="en-CA" sz="1800" dirty="0">
                <a:solidFill>
                  <a:schemeClr val="accent4">
                    <a:lumMod val="50000"/>
                  </a:schemeClr>
                </a:solidFill>
              </a:rPr>
              <a:t>– to be a part of the Ukrainian diaspora, where the Ukrainian language dominates.’</a:t>
            </a:r>
            <a:r>
              <a:rPr lang="en-CA" sz="1800" dirty="0"/>
              <a:t> </a:t>
            </a:r>
            <a:r>
              <a:rPr lang="ru-RU" sz="1800" dirty="0"/>
              <a:t>(</a:t>
            </a:r>
            <a:r>
              <a:rPr lang="en-CA" sz="1800" i="1" dirty="0"/>
              <a:t>YouTube</a:t>
            </a:r>
            <a:r>
              <a:rPr lang="ru-RU" sz="1800" dirty="0"/>
              <a:t>)</a:t>
            </a:r>
            <a:endParaRPr lang="en-CA" sz="1800" dirty="0"/>
          </a:p>
          <a:p>
            <a:pPr marL="0" indent="0">
              <a:buNone/>
            </a:pPr>
            <a:r>
              <a:rPr lang="ru-RU" sz="1800" b="1" dirty="0"/>
              <a:t>13. </a:t>
            </a:r>
            <a:r>
              <a:rPr lang="ru-RU" sz="1800" dirty="0"/>
              <a:t>Я </a:t>
            </a:r>
            <a:r>
              <a:rPr lang="ru-RU" sz="1800" dirty="0" err="1"/>
              <a:t>вчився</a:t>
            </a:r>
            <a:r>
              <a:rPr lang="ru-RU" sz="1800" dirty="0"/>
              <a:t> в </a:t>
            </a:r>
            <a:r>
              <a:rPr lang="ru-RU" sz="1800" dirty="0" err="1"/>
              <a:t>російській</a:t>
            </a:r>
            <a:r>
              <a:rPr lang="ru-RU" sz="1800" dirty="0"/>
              <a:t> </a:t>
            </a:r>
            <a:r>
              <a:rPr lang="ru-RU" sz="1800" dirty="0" err="1"/>
              <a:t>школі</a:t>
            </a:r>
            <a:r>
              <a:rPr lang="ru-RU" sz="1800" dirty="0"/>
              <a:t> і в </a:t>
            </a:r>
            <a:r>
              <a:rPr lang="ru-RU" sz="1800" dirty="0" err="1"/>
              <a:t>сім‘ї</a:t>
            </a:r>
            <a:r>
              <a:rPr lang="ru-RU" sz="1800" dirty="0"/>
              <a:t> </a:t>
            </a:r>
            <a:r>
              <a:rPr lang="ru-RU" sz="1800" dirty="0" err="1"/>
              <a:t>спілкувався</a:t>
            </a:r>
            <a:r>
              <a:rPr lang="ru-RU" sz="1800" dirty="0"/>
              <a:t> </a:t>
            </a:r>
            <a:r>
              <a:rPr lang="ru-RU" sz="1800" dirty="0" err="1"/>
              <a:t>російською</a:t>
            </a:r>
            <a:r>
              <a:rPr lang="ru-RU" sz="1800" dirty="0"/>
              <a:t>, </a:t>
            </a:r>
            <a:r>
              <a:rPr lang="ru-RU" sz="1800" dirty="0" err="1"/>
              <a:t>бо</a:t>
            </a:r>
            <a:r>
              <a:rPr lang="ru-RU" sz="1800" dirty="0"/>
              <a:t> так </a:t>
            </a:r>
            <a:r>
              <a:rPr lang="ru-RU" sz="1800" dirty="0" err="1"/>
              <a:t>склалось</a:t>
            </a:r>
            <a:r>
              <a:rPr lang="ru-RU" sz="1800" dirty="0"/>
              <a:t>. </a:t>
            </a:r>
            <a:r>
              <a:rPr lang="ru-RU" sz="1800" dirty="0" err="1"/>
              <a:t>Ховевер</a:t>
            </a:r>
            <a:r>
              <a:rPr lang="ru-RU" sz="1800" dirty="0"/>
              <a:t>, </a:t>
            </a:r>
            <a:r>
              <a:rPr lang="ru-RU" sz="1800" dirty="0" err="1"/>
              <a:t>після</a:t>
            </a:r>
            <a:r>
              <a:rPr lang="ru-RU" sz="1800" dirty="0"/>
              <a:t> початку </a:t>
            </a:r>
            <a:r>
              <a:rPr lang="ru-RU" sz="1800" dirty="0" err="1"/>
              <a:t>війни</a:t>
            </a:r>
            <a:r>
              <a:rPr lang="ru-RU" sz="1800" dirty="0"/>
              <a:t> </a:t>
            </a:r>
            <a:r>
              <a:rPr lang="ru-RU" sz="1800" dirty="0" err="1"/>
              <a:t>вирішили</a:t>
            </a:r>
            <a:r>
              <a:rPr lang="ru-RU" sz="1800" dirty="0"/>
              <a:t> перейти на </a:t>
            </a:r>
            <a:r>
              <a:rPr lang="ru-RU" sz="1800" b="1" dirty="0" err="1"/>
              <a:t>У</a:t>
            </a:r>
            <a:r>
              <a:rPr lang="ru-RU" sz="1800" dirty="0" err="1"/>
              <a:t>країнську</a:t>
            </a:r>
            <a:r>
              <a:rPr lang="en-CA" sz="1800" dirty="0"/>
              <a:t>. </a:t>
            </a:r>
            <a:r>
              <a:rPr lang="ru-RU" sz="1800" dirty="0"/>
              <a:t>Знаю 4 </a:t>
            </a:r>
            <a:r>
              <a:rPr lang="ru-RU" sz="1800" dirty="0" err="1"/>
              <a:t>мови</a:t>
            </a:r>
            <a:r>
              <a:rPr lang="ru-RU" sz="1800" dirty="0"/>
              <a:t> і думаю</a:t>
            </a:r>
            <a:r>
              <a:rPr lang="ru-RU" dirty="0"/>
              <a:t>, </a:t>
            </a:r>
            <a:r>
              <a:rPr lang="ru-RU" sz="1800" dirty="0" err="1"/>
              <a:t>що</a:t>
            </a:r>
            <a:r>
              <a:rPr lang="ru-RU" sz="1800" dirty="0"/>
              <a:t> </a:t>
            </a:r>
            <a:r>
              <a:rPr lang="ru-RU" sz="1800" dirty="0" err="1"/>
              <a:t>якби</a:t>
            </a:r>
            <a:r>
              <a:rPr lang="ru-RU" sz="1800" dirty="0"/>
              <a:t> </a:t>
            </a:r>
            <a:r>
              <a:rPr lang="ru-RU" sz="1800" dirty="0" err="1"/>
              <a:t>спілкувався</a:t>
            </a:r>
            <a:r>
              <a:rPr lang="ru-RU" sz="1800" dirty="0"/>
              <a:t> </a:t>
            </a:r>
            <a:r>
              <a:rPr lang="ru-RU" sz="1800" dirty="0" err="1"/>
              <a:t>Українською</a:t>
            </a:r>
            <a:r>
              <a:rPr lang="ru-RU" sz="1800" dirty="0"/>
              <a:t> до початку </a:t>
            </a:r>
            <a:r>
              <a:rPr lang="ru-RU" sz="1800" dirty="0" err="1"/>
              <a:t>війни</a:t>
            </a:r>
            <a:r>
              <a:rPr lang="ru-RU" sz="1800" dirty="0"/>
              <a:t>, </a:t>
            </a:r>
            <a:r>
              <a:rPr lang="ru-RU" sz="1800" dirty="0" err="1"/>
              <a:t>можливо</a:t>
            </a:r>
            <a:r>
              <a:rPr lang="ru-RU" sz="1800" dirty="0"/>
              <a:t> б в </a:t>
            </a:r>
            <a:r>
              <a:rPr lang="ru-RU" sz="1800" dirty="0" err="1"/>
              <a:t>Путіна</a:t>
            </a:r>
            <a:r>
              <a:rPr lang="ru-RU" sz="1800" dirty="0"/>
              <a:t> </a:t>
            </a:r>
            <a:r>
              <a:rPr lang="ru-RU" sz="1800" dirty="0" err="1"/>
              <a:t>було</a:t>
            </a:r>
            <a:r>
              <a:rPr lang="ru-RU" sz="1800" dirty="0"/>
              <a:t> б </a:t>
            </a:r>
            <a:r>
              <a:rPr lang="ru-RU" sz="1800" dirty="0" err="1"/>
              <a:t>менше</a:t>
            </a:r>
            <a:r>
              <a:rPr lang="ru-RU" sz="1800" dirty="0"/>
              <a:t> </a:t>
            </a:r>
            <a:r>
              <a:rPr lang="ru-RU" sz="1800" dirty="0" err="1"/>
              <a:t>приводів</a:t>
            </a:r>
            <a:r>
              <a:rPr lang="ru-RU" sz="1800" dirty="0"/>
              <a:t> </a:t>
            </a:r>
            <a:r>
              <a:rPr lang="ru-RU" sz="1800" dirty="0" err="1"/>
              <a:t>йти</a:t>
            </a:r>
            <a:r>
              <a:rPr lang="ru-RU" sz="1800" dirty="0"/>
              <a:t> до нас «</a:t>
            </a:r>
            <a:r>
              <a:rPr lang="ru-RU" sz="1800" dirty="0" err="1"/>
              <a:t>визволяти</a:t>
            </a:r>
            <a:r>
              <a:rPr lang="ru-RU" sz="1800" dirty="0"/>
              <a:t> </a:t>
            </a:r>
            <a:r>
              <a:rPr lang="ru-RU" sz="1800" dirty="0" err="1"/>
              <a:t>русскіх</a:t>
            </a:r>
            <a:r>
              <a:rPr lang="ru-RU" sz="1800" dirty="0"/>
              <a:t> людей».</a:t>
            </a:r>
            <a:r>
              <a:rPr lang="en-CA" sz="1800" dirty="0"/>
              <a:t> </a:t>
            </a:r>
            <a:br>
              <a:rPr lang="en-CA" sz="1800" dirty="0"/>
            </a:br>
            <a:r>
              <a:rPr lang="en-CA" sz="1800" dirty="0">
                <a:solidFill>
                  <a:schemeClr val="accent4">
                    <a:lumMod val="50000"/>
                  </a:schemeClr>
                </a:solidFill>
              </a:rPr>
              <a:t>‘</a:t>
            </a:r>
            <a:r>
              <a:rPr lang="en-CA" sz="1800" b="1" dirty="0">
                <a:solidFill>
                  <a:schemeClr val="accent4">
                    <a:lumMod val="50000"/>
                  </a:schemeClr>
                </a:solidFill>
              </a:rPr>
              <a:t>[U] </a:t>
            </a:r>
            <a:r>
              <a:rPr lang="en-CA" sz="1800" dirty="0">
                <a:solidFill>
                  <a:schemeClr val="accent4">
                    <a:lumMod val="50000"/>
                  </a:schemeClr>
                </a:solidFill>
              </a:rPr>
              <a:t>I studied in a </a:t>
            </a:r>
            <a:r>
              <a:rPr lang="en-CA" sz="1800" b="1" dirty="0" err="1">
                <a:solidFill>
                  <a:schemeClr val="accent4">
                    <a:lumMod val="50000"/>
                  </a:schemeClr>
                </a:solidFill>
              </a:rPr>
              <a:t>r</a:t>
            </a:r>
            <a:r>
              <a:rPr lang="en-CA" sz="1800" dirty="0" err="1">
                <a:solidFill>
                  <a:schemeClr val="accent4">
                    <a:lumMod val="50000"/>
                  </a:schemeClr>
                </a:solidFill>
              </a:rPr>
              <a:t>ussian</a:t>
            </a:r>
            <a:r>
              <a:rPr lang="en-CA" sz="1800" dirty="0">
                <a:solidFill>
                  <a:schemeClr val="accent4">
                    <a:lumMod val="50000"/>
                  </a:schemeClr>
                </a:solidFill>
              </a:rPr>
              <a:t> school and in my family we communicated in </a:t>
            </a:r>
            <a:r>
              <a:rPr lang="en-CA" sz="1800" b="1" dirty="0" err="1">
                <a:solidFill>
                  <a:schemeClr val="accent4">
                    <a:lumMod val="50000"/>
                  </a:schemeClr>
                </a:solidFill>
              </a:rPr>
              <a:t>r</a:t>
            </a:r>
            <a:r>
              <a:rPr lang="en-CA" sz="1800" dirty="0" err="1">
                <a:solidFill>
                  <a:schemeClr val="accent4">
                    <a:lumMod val="50000"/>
                  </a:schemeClr>
                </a:solidFill>
              </a:rPr>
              <a:t>ussian</a:t>
            </a:r>
            <a:r>
              <a:rPr lang="en-CA" sz="1800" dirty="0">
                <a:solidFill>
                  <a:schemeClr val="accent4">
                    <a:lumMod val="50000"/>
                  </a:schemeClr>
                </a:solidFill>
              </a:rPr>
              <a:t>, because that how it was. However, after the start of the war, we decided to switch to </a:t>
            </a:r>
            <a:r>
              <a:rPr lang="en-CA" sz="1800" b="1" dirty="0">
                <a:solidFill>
                  <a:schemeClr val="accent4">
                    <a:lumMod val="50000"/>
                  </a:schemeClr>
                </a:solidFill>
              </a:rPr>
              <a:t>U</a:t>
            </a:r>
            <a:r>
              <a:rPr lang="en-CA" sz="1800" dirty="0">
                <a:solidFill>
                  <a:schemeClr val="accent4">
                    <a:lumMod val="50000"/>
                  </a:schemeClr>
                </a:solidFill>
              </a:rPr>
              <a:t>krainian. I know 4 languages and I think that </a:t>
            </a:r>
            <a:r>
              <a:rPr lang="en-CA" sz="1800" dirty="0">
                <a:solidFill>
                  <a:schemeClr val="accent4">
                    <a:lumMod val="50000"/>
                  </a:schemeClr>
                </a:solidFill>
                <a:effectLst>
                  <a:glow rad="63500">
                    <a:schemeClr val="accent2">
                      <a:satMod val="175000"/>
                      <a:alpha val="40000"/>
                    </a:schemeClr>
                  </a:glow>
                </a:effectLst>
              </a:rPr>
              <a:t>if I had communicated in Ukrainian before the start of the war, perhaps Putin would have had fewer reasons to come to us in order to ‘liberate the Russian people’.’ </a:t>
            </a:r>
            <a:r>
              <a:rPr lang="en-CA" sz="1800" dirty="0"/>
              <a:t>(</a:t>
            </a:r>
            <a:r>
              <a:rPr lang="en-CA" sz="1800" i="1" dirty="0"/>
              <a:t>Telegram</a:t>
            </a:r>
            <a:r>
              <a:rPr lang="en-CA" sz="1800" dirty="0"/>
              <a:t>)</a:t>
            </a:r>
          </a:p>
          <a:p>
            <a:pPr marL="0" indent="0">
              <a:buNone/>
            </a:pPr>
            <a:endParaRPr lang="en-CA" sz="2800" dirty="0"/>
          </a:p>
        </p:txBody>
      </p:sp>
    </p:spTree>
    <p:extLst>
      <p:ext uri="{BB962C8B-B14F-4D97-AF65-F5344CB8AC3E}">
        <p14:creationId xmlns:p14="http://schemas.microsoft.com/office/powerpoint/2010/main" val="3594041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chemeClr val="accent3">
              <a:lumMod val="75000"/>
            </a:schemeClr>
          </a:solidFill>
        </p:spPr>
        <p:txBody>
          <a:bodyPr/>
          <a:lstStyle/>
          <a:p>
            <a:r>
              <a:rPr lang="en-US" sz="1800" dirty="0"/>
              <a:t>ANALYSIS: </a:t>
            </a:r>
            <a:r>
              <a:rPr lang="en-CA" sz="1800" b="1" dirty="0"/>
              <a:t>Defending personal choice and the right to speak Russian, </a:t>
            </a:r>
            <a:r>
              <a:rPr lang="en-CA" sz="1800" b="1" i="1" dirty="0"/>
              <a:t>but…</a:t>
            </a:r>
            <a:endParaRPr lang="en-US" sz="1800" i="1" dirty="0"/>
          </a:p>
        </p:txBody>
      </p:sp>
      <p:sp>
        <p:nvSpPr>
          <p:cNvPr id="3" name="Content Placeholder 2"/>
          <p:cNvSpPr>
            <a:spLocks noGrp="1"/>
          </p:cNvSpPr>
          <p:nvPr>
            <p:ph idx="1"/>
          </p:nvPr>
        </p:nvSpPr>
        <p:spPr>
          <a:xfrm>
            <a:off x="165369" y="1605064"/>
            <a:ext cx="8809832" cy="5087566"/>
          </a:xfrm>
        </p:spPr>
        <p:txBody>
          <a:bodyPr/>
          <a:lstStyle/>
          <a:p>
            <a:pPr marL="0" indent="0">
              <a:buNone/>
            </a:pPr>
            <a:r>
              <a:rPr lang="en-CA" sz="2400" dirty="0"/>
              <a:t>*Instrumental reasons, personal choice and the right</a:t>
            </a:r>
          </a:p>
          <a:p>
            <a:pPr marL="0" indent="0">
              <a:buNone/>
            </a:pPr>
            <a:r>
              <a:rPr lang="en-CA" b="1" dirty="0"/>
              <a:t>15.</a:t>
            </a:r>
            <a:r>
              <a:rPr lang="en-CA" sz="1400" dirty="0"/>
              <a:t> [in response to criticism of people’s indifference towards language choice]</a:t>
            </a:r>
            <a:br>
              <a:rPr lang="en-CA" sz="1800" dirty="0"/>
            </a:br>
            <a:r>
              <a:rPr lang="ru-RU" dirty="0"/>
              <a:t>А я все равно буду “</a:t>
            </a:r>
            <a:r>
              <a:rPr lang="ru-RU" dirty="0" err="1"/>
              <a:t>какаяразница</a:t>
            </a:r>
            <a:r>
              <a:rPr lang="ru-RU" dirty="0"/>
              <a:t>” и пусть хоть все украинцы налетят на меня))) … [</a:t>
            </a:r>
            <a:r>
              <a:rPr lang="en-CA" dirty="0"/>
              <a:t>switches from R</a:t>
            </a:r>
            <a:r>
              <a:rPr lang="en-CA" dirty="0">
                <a:sym typeface="Wingdings" pitchFamily="2" charset="2"/>
              </a:rPr>
              <a:t></a:t>
            </a:r>
            <a:r>
              <a:rPr lang="en-CA" dirty="0"/>
              <a:t>U</a:t>
            </a:r>
            <a:r>
              <a:rPr lang="ru-RU" dirty="0"/>
              <a:t>]</a:t>
            </a:r>
            <a:endParaRPr lang="en-CA" dirty="0"/>
          </a:p>
          <a:p>
            <a:pPr marL="0" indent="0">
              <a:buNone/>
            </a:pPr>
            <a:r>
              <a:rPr lang="ru-RU" dirty="0"/>
              <a:t>Я вам </a:t>
            </a:r>
            <a:r>
              <a:rPr lang="ru-RU" b="1" dirty="0"/>
              <a:t>на </a:t>
            </a:r>
            <a:r>
              <a:rPr lang="ru-RU" b="1" dirty="0" err="1"/>
              <a:t>рідній</a:t>
            </a:r>
            <a:r>
              <a:rPr lang="ru-RU" b="1" dirty="0"/>
              <a:t> </a:t>
            </a:r>
            <a:r>
              <a:rPr lang="ru-RU" b="1" dirty="0" err="1"/>
              <a:t>мові</a:t>
            </a:r>
            <a:r>
              <a:rPr lang="ru-RU" b="1" dirty="0"/>
              <a:t> </a:t>
            </a:r>
            <a:r>
              <a:rPr lang="ru-RU" dirty="0" err="1"/>
              <a:t>відповім</a:t>
            </a:r>
            <a:r>
              <a:rPr lang="ru-RU" dirty="0"/>
              <a:t>, </a:t>
            </a:r>
            <a:r>
              <a:rPr lang="ru-RU" dirty="0" err="1"/>
              <a:t>щоб</a:t>
            </a:r>
            <a:r>
              <a:rPr lang="ru-RU" dirty="0"/>
              <a:t> </a:t>
            </a:r>
            <a:r>
              <a:rPr lang="ru-RU" dirty="0" err="1"/>
              <a:t>ви</a:t>
            </a:r>
            <a:r>
              <a:rPr lang="ru-RU" dirty="0"/>
              <a:t> добре </a:t>
            </a:r>
            <a:r>
              <a:rPr lang="ru-RU" dirty="0" err="1"/>
              <a:t>зарозуміли</a:t>
            </a:r>
            <a:r>
              <a:rPr lang="ru-RU" dirty="0"/>
              <a:t> [</a:t>
            </a:r>
            <a:r>
              <a:rPr lang="en-CA" dirty="0"/>
              <a:t>sic</a:t>
            </a:r>
            <a:r>
              <a:rPr lang="ru-RU" dirty="0"/>
              <a:t>]… </a:t>
            </a:r>
            <a:r>
              <a:rPr lang="ru-RU" dirty="0" err="1"/>
              <a:t>Якщо</a:t>
            </a:r>
            <a:r>
              <a:rPr lang="ru-RU" dirty="0"/>
              <a:t> </a:t>
            </a:r>
            <a:r>
              <a:rPr lang="ru-RU" dirty="0" err="1"/>
              <a:t>хочете</a:t>
            </a:r>
            <a:r>
              <a:rPr lang="ru-RU" dirty="0"/>
              <a:t> </a:t>
            </a:r>
            <a:r>
              <a:rPr lang="ru-RU" dirty="0" err="1"/>
              <a:t>розмовляти</a:t>
            </a:r>
            <a:r>
              <a:rPr lang="ru-RU" dirty="0"/>
              <a:t> на </a:t>
            </a:r>
            <a:r>
              <a:rPr lang="ru-RU" dirty="0" err="1"/>
              <a:t>українськ</a:t>
            </a:r>
            <a:r>
              <a:rPr lang="en-CA" dirty="0" err="1"/>
              <a:t>i</a:t>
            </a:r>
            <a:r>
              <a:rPr lang="ru-RU" dirty="0"/>
              <a:t>й, так </a:t>
            </a:r>
            <a:r>
              <a:rPr lang="ru-RU" dirty="0" err="1"/>
              <a:t>хоч</a:t>
            </a:r>
            <a:r>
              <a:rPr lang="ru-RU" dirty="0"/>
              <a:t> </a:t>
            </a:r>
            <a:r>
              <a:rPr lang="ru-RU" dirty="0" err="1"/>
              <a:t>розмовляйте</a:t>
            </a:r>
            <a:r>
              <a:rPr lang="ru-RU" dirty="0"/>
              <a:t> </a:t>
            </a:r>
            <a:r>
              <a:rPr lang="ru-RU" dirty="0" err="1"/>
              <a:t>щирою</a:t>
            </a:r>
            <a:r>
              <a:rPr lang="ru-RU" dirty="0"/>
              <a:t> </a:t>
            </a:r>
            <a:r>
              <a:rPr lang="ru-RU" dirty="0" err="1"/>
              <a:t>українською</a:t>
            </a:r>
            <a:endParaRPr lang="en-CA" dirty="0"/>
          </a:p>
          <a:p>
            <a:pPr marL="0" indent="0">
              <a:buNone/>
            </a:pPr>
            <a:r>
              <a:rPr lang="en-CA" dirty="0">
                <a:solidFill>
                  <a:schemeClr val="accent1">
                    <a:lumMod val="75000"/>
                  </a:schemeClr>
                </a:solidFill>
              </a:rPr>
              <a:t>‘[R] Regardless, I will continue with my “what’s-the-difference” even if all Ukrainians attack me))) … [switches from R</a:t>
            </a:r>
            <a:r>
              <a:rPr lang="en-CA" dirty="0">
                <a:sym typeface="Wingdings" pitchFamily="2" charset="2"/>
              </a:rPr>
              <a:t></a:t>
            </a:r>
            <a:r>
              <a:rPr lang="en-CA" dirty="0">
                <a:solidFill>
                  <a:schemeClr val="accent4">
                    <a:lumMod val="50000"/>
                  </a:schemeClr>
                </a:solidFill>
              </a:rPr>
              <a:t>U]</a:t>
            </a:r>
          </a:p>
          <a:p>
            <a:pPr marL="0" indent="0">
              <a:buNone/>
            </a:pPr>
            <a:r>
              <a:rPr lang="en-CA" b="1" dirty="0">
                <a:solidFill>
                  <a:schemeClr val="accent4">
                    <a:lumMod val="50000"/>
                  </a:schemeClr>
                </a:solidFill>
              </a:rPr>
              <a:t>[U] </a:t>
            </a:r>
            <a:r>
              <a:rPr lang="en-CA" dirty="0">
                <a:solidFill>
                  <a:schemeClr val="accent4">
                    <a:lumMod val="50000"/>
                  </a:schemeClr>
                </a:solidFill>
                <a:effectLst>
                  <a:glow rad="63500">
                    <a:schemeClr val="accent2">
                      <a:satMod val="175000"/>
                      <a:alpha val="40000"/>
                    </a:schemeClr>
                  </a:glow>
                </a:effectLst>
              </a:rPr>
              <a:t>I will reply to you in the native language</a:t>
            </a:r>
            <a:r>
              <a:rPr lang="en-CA" dirty="0">
                <a:solidFill>
                  <a:schemeClr val="accent4">
                    <a:lumMod val="50000"/>
                  </a:schemeClr>
                </a:solidFill>
              </a:rPr>
              <a:t>, so you would understand me well… If you’d like to speak Ukrainian, then at least speak in sincere Ukrainian.’</a:t>
            </a:r>
            <a:r>
              <a:rPr lang="en-CA" dirty="0"/>
              <a:t>  (</a:t>
            </a:r>
            <a:r>
              <a:rPr lang="en-CA" i="1" dirty="0"/>
              <a:t>Telegram</a:t>
            </a:r>
            <a:r>
              <a:rPr lang="en-CA" dirty="0"/>
              <a:t>)</a:t>
            </a:r>
          </a:p>
          <a:p>
            <a:pPr marL="0" indent="0">
              <a:buNone/>
            </a:pPr>
            <a:endParaRPr lang="en-CA" sz="2800" dirty="0"/>
          </a:p>
        </p:txBody>
      </p:sp>
    </p:spTree>
    <p:extLst>
      <p:ext uri="{BB962C8B-B14F-4D97-AF65-F5344CB8AC3E}">
        <p14:creationId xmlns:p14="http://schemas.microsoft.com/office/powerpoint/2010/main" val="2348407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chemeClr val="accent3">
              <a:lumMod val="75000"/>
            </a:schemeClr>
          </a:solidFill>
        </p:spPr>
        <p:txBody>
          <a:bodyPr/>
          <a:lstStyle/>
          <a:p>
            <a:r>
              <a:rPr lang="en-US" sz="1800" dirty="0"/>
              <a:t>ANALYSIS: </a:t>
            </a:r>
            <a:r>
              <a:rPr lang="en-CA" sz="1800" b="1" dirty="0"/>
              <a:t>Defending personal choice and the right to speak Russian, </a:t>
            </a:r>
            <a:r>
              <a:rPr lang="en-CA" sz="1800" b="1" i="1" dirty="0"/>
              <a:t>but…</a:t>
            </a:r>
            <a:endParaRPr lang="en-US" sz="1800" i="1" dirty="0"/>
          </a:p>
        </p:txBody>
      </p:sp>
      <p:sp>
        <p:nvSpPr>
          <p:cNvPr id="3" name="Content Placeholder 2"/>
          <p:cNvSpPr>
            <a:spLocks noGrp="1"/>
          </p:cNvSpPr>
          <p:nvPr>
            <p:ph idx="1"/>
          </p:nvPr>
        </p:nvSpPr>
        <p:spPr>
          <a:xfrm>
            <a:off x="155643" y="1303506"/>
            <a:ext cx="8647889" cy="5330758"/>
          </a:xfrm>
          <a:ln>
            <a:solidFill>
              <a:schemeClr val="accent1"/>
            </a:solidFill>
          </a:ln>
        </p:spPr>
        <p:txBody>
          <a:bodyPr/>
          <a:lstStyle/>
          <a:p>
            <a:pPr marL="0" indent="0">
              <a:buNone/>
            </a:pPr>
            <a:r>
              <a:rPr lang="en-CA" sz="2400" b="1" dirty="0"/>
              <a:t>16.</a:t>
            </a:r>
            <a:r>
              <a:rPr lang="en-CA" sz="2400" dirty="0"/>
              <a:t> </a:t>
            </a:r>
            <a:r>
              <a:rPr lang="en-CA" sz="1600" dirty="0"/>
              <a:t>[participant of (16) normally communicates in Russian]</a:t>
            </a:r>
          </a:p>
          <a:p>
            <a:pPr marL="0" indent="0">
              <a:buNone/>
            </a:pPr>
            <a:r>
              <a:rPr lang="ru-RU" sz="1800" dirty="0" err="1"/>
              <a:t>Можемо</a:t>
            </a:r>
            <a:r>
              <a:rPr lang="ru-RU" sz="1800" dirty="0"/>
              <a:t> </a:t>
            </a:r>
            <a:r>
              <a:rPr lang="ru-RU" sz="1800" dirty="0" err="1"/>
              <a:t>говорити</a:t>
            </a:r>
            <a:r>
              <a:rPr lang="ru-RU" sz="1800" dirty="0"/>
              <a:t> </a:t>
            </a:r>
            <a:r>
              <a:rPr lang="ru-RU" sz="1800" dirty="0" err="1"/>
              <a:t>тією</a:t>
            </a:r>
            <a:r>
              <a:rPr lang="en-CA" sz="1800" dirty="0"/>
              <a:t>, </a:t>
            </a:r>
            <a:r>
              <a:rPr lang="ru-RU" sz="1800" dirty="0" err="1"/>
              <a:t>якою</a:t>
            </a:r>
            <a:r>
              <a:rPr lang="ru-RU" sz="1800" dirty="0"/>
              <a:t> </a:t>
            </a:r>
            <a:r>
              <a:rPr lang="ru-RU" sz="1800" dirty="0" err="1"/>
              <a:t>хочемо</a:t>
            </a:r>
            <a:r>
              <a:rPr lang="en-CA" sz="1800" dirty="0"/>
              <a:t>…. </a:t>
            </a:r>
            <a:r>
              <a:rPr lang="ru-RU" sz="1800" dirty="0" err="1"/>
              <a:t>Від</a:t>
            </a:r>
            <a:r>
              <a:rPr lang="ru-RU" sz="1800" dirty="0"/>
              <a:t> </a:t>
            </a:r>
            <a:r>
              <a:rPr lang="ru-RU" sz="1800" dirty="0" err="1"/>
              <a:t>кацапської</a:t>
            </a:r>
            <a:r>
              <a:rPr lang="ru-RU" sz="1800" dirty="0"/>
              <a:t> </a:t>
            </a:r>
            <a:r>
              <a:rPr lang="ru-RU" sz="1800" dirty="0" err="1"/>
              <a:t>поки</a:t>
            </a:r>
            <a:r>
              <a:rPr lang="ru-RU" sz="1800" dirty="0"/>
              <a:t> </a:t>
            </a:r>
            <a:r>
              <a:rPr lang="ru-RU" sz="1800" dirty="0" err="1"/>
              <a:t>нікуди</a:t>
            </a:r>
            <a:r>
              <a:rPr lang="ru-RU" sz="1800" dirty="0"/>
              <a:t> не </a:t>
            </a:r>
            <a:r>
              <a:rPr lang="ru-RU" sz="1800" dirty="0" err="1"/>
              <a:t>дінемося</a:t>
            </a:r>
            <a:r>
              <a:rPr lang="ru-RU" sz="1800" dirty="0"/>
              <a:t>.  </a:t>
            </a:r>
            <a:endParaRPr lang="en-CA" sz="1800" dirty="0"/>
          </a:p>
          <a:p>
            <a:pPr marL="0" indent="0">
              <a:buNone/>
            </a:pPr>
            <a:r>
              <a:rPr lang="en-CA" sz="1800" dirty="0">
                <a:solidFill>
                  <a:schemeClr val="accent4">
                    <a:lumMod val="50000"/>
                  </a:schemeClr>
                </a:solidFill>
              </a:rPr>
              <a:t>‘</a:t>
            </a:r>
            <a:r>
              <a:rPr lang="en-CA" sz="1800" b="1" dirty="0">
                <a:solidFill>
                  <a:schemeClr val="accent4">
                    <a:lumMod val="50000"/>
                  </a:schemeClr>
                </a:solidFill>
              </a:rPr>
              <a:t>[U] </a:t>
            </a:r>
            <a:r>
              <a:rPr lang="en-CA" sz="1800" dirty="0">
                <a:solidFill>
                  <a:schemeClr val="accent4">
                    <a:lumMod val="50000"/>
                  </a:schemeClr>
                </a:solidFill>
                <a:effectLst>
                  <a:glow rad="63500">
                    <a:schemeClr val="accent2">
                      <a:satMod val="175000"/>
                      <a:alpha val="40000"/>
                    </a:schemeClr>
                  </a:glow>
                </a:effectLst>
              </a:rPr>
              <a:t>We can speak whichever language we’d like…. But we cannot depart yet from the </a:t>
            </a:r>
            <a:r>
              <a:rPr lang="en-CA" sz="1800" dirty="0" err="1">
                <a:solidFill>
                  <a:schemeClr val="accent4">
                    <a:lumMod val="50000"/>
                  </a:schemeClr>
                </a:solidFill>
                <a:effectLst>
                  <a:glow rad="63500">
                    <a:schemeClr val="accent2">
                      <a:satMod val="175000"/>
                      <a:alpha val="40000"/>
                    </a:schemeClr>
                  </a:glow>
                </a:effectLst>
              </a:rPr>
              <a:t>katsap</a:t>
            </a:r>
            <a:r>
              <a:rPr lang="en-CA" sz="1800" dirty="0">
                <a:solidFill>
                  <a:schemeClr val="accent4">
                    <a:lumMod val="50000"/>
                  </a:schemeClr>
                </a:solidFill>
                <a:effectLst>
                  <a:glow rad="63500">
                    <a:schemeClr val="accent2">
                      <a:satMod val="175000"/>
                      <a:alpha val="40000"/>
                    </a:schemeClr>
                  </a:glow>
                </a:effectLst>
              </a:rPr>
              <a:t> language</a:t>
            </a:r>
            <a:r>
              <a:rPr lang="en-CA" sz="1800" dirty="0">
                <a:solidFill>
                  <a:schemeClr val="accent4">
                    <a:lumMod val="50000"/>
                  </a:schemeClr>
                </a:solidFill>
              </a:rPr>
              <a:t> [derogatory term for Russian].’ </a:t>
            </a:r>
            <a:r>
              <a:rPr lang="en-CA" sz="1800" dirty="0"/>
              <a:t>(</a:t>
            </a:r>
            <a:r>
              <a:rPr lang="en-CA" sz="1800" i="1" dirty="0"/>
              <a:t>Telegram</a:t>
            </a:r>
            <a:r>
              <a:rPr lang="en-CA" sz="1800" dirty="0"/>
              <a:t>)</a:t>
            </a:r>
          </a:p>
          <a:p>
            <a:pPr marL="0" indent="0">
              <a:buNone/>
            </a:pPr>
            <a:r>
              <a:rPr lang="en-CA" sz="2400" b="1" dirty="0"/>
              <a:t>17. </a:t>
            </a:r>
            <a:r>
              <a:rPr lang="en-CA" sz="1600" dirty="0"/>
              <a:t>[in response to a post that blames the Russian speakers in Ukraine for not learning and speaking the state language of Ukraine]</a:t>
            </a:r>
          </a:p>
          <a:p>
            <a:pPr marL="0" indent="0">
              <a:buNone/>
            </a:pPr>
            <a:r>
              <a:rPr lang="ru-RU" sz="1800" dirty="0"/>
              <a:t>…я тебе дал номер так набери и узнай )))</a:t>
            </a:r>
            <a:endParaRPr lang="en-CA" sz="1800" dirty="0"/>
          </a:p>
          <a:p>
            <a:pPr marL="0" indent="0">
              <a:buNone/>
            </a:pPr>
            <a:r>
              <a:rPr lang="ru-RU" sz="1800" dirty="0"/>
              <a:t>НА СКІЛЬКИ Я ВІЛЬНО ВОЛОДІЮ </a:t>
            </a:r>
            <a:r>
              <a:rPr lang="ru-RU" b="1" dirty="0"/>
              <a:t>РІДНОЮ </a:t>
            </a:r>
            <a:r>
              <a:rPr lang="ru-RU" sz="1800" b="1" dirty="0"/>
              <a:t>МОВОЮ</a:t>
            </a:r>
            <a:r>
              <a:rPr lang="ru-RU" sz="1800" dirty="0"/>
              <a:t>)))) </a:t>
            </a:r>
            <a:endParaRPr lang="en-CA" sz="1800" dirty="0"/>
          </a:p>
          <a:p>
            <a:pPr marL="0" indent="0">
              <a:buNone/>
            </a:pPr>
            <a:r>
              <a:rPr lang="en-CA" sz="1800" dirty="0">
                <a:solidFill>
                  <a:schemeClr val="accent1">
                    <a:lumMod val="75000"/>
                  </a:schemeClr>
                </a:solidFill>
              </a:rPr>
              <a:t>‘</a:t>
            </a:r>
            <a:r>
              <a:rPr lang="en-CA" sz="1800" b="1" dirty="0">
                <a:solidFill>
                  <a:schemeClr val="accent1">
                    <a:lumMod val="75000"/>
                  </a:schemeClr>
                </a:solidFill>
              </a:rPr>
              <a:t>[R] </a:t>
            </a:r>
            <a:r>
              <a:rPr lang="en-CA" sz="1800" dirty="0">
                <a:solidFill>
                  <a:schemeClr val="accent1">
                    <a:lumMod val="75000"/>
                  </a:schemeClr>
                </a:solidFill>
              </a:rPr>
              <a:t>…I gave you my phone number so call me and find out ))) </a:t>
            </a:r>
          </a:p>
          <a:p>
            <a:pPr marL="0" indent="0">
              <a:buNone/>
            </a:pPr>
            <a:r>
              <a:rPr lang="en-CA" sz="1800" dirty="0">
                <a:solidFill>
                  <a:schemeClr val="accent1">
                    <a:lumMod val="75000"/>
                  </a:schemeClr>
                </a:solidFill>
              </a:rPr>
              <a:t>[switches from R</a:t>
            </a:r>
            <a:r>
              <a:rPr lang="en-CA" sz="1800" dirty="0">
                <a:solidFill>
                  <a:schemeClr val="accent4">
                    <a:lumMod val="50000"/>
                  </a:schemeClr>
                </a:solidFill>
                <a:sym typeface="Wingdings" pitchFamily="2" charset="2"/>
              </a:rPr>
              <a:t></a:t>
            </a:r>
            <a:r>
              <a:rPr lang="en-CA" sz="1800" b="1" dirty="0">
                <a:solidFill>
                  <a:schemeClr val="accent4">
                    <a:lumMod val="50000"/>
                  </a:schemeClr>
                </a:solidFill>
              </a:rPr>
              <a:t>U</a:t>
            </a:r>
            <a:r>
              <a:rPr lang="en-CA" sz="1800" dirty="0">
                <a:solidFill>
                  <a:schemeClr val="accent4">
                    <a:lumMod val="50000"/>
                  </a:schemeClr>
                </a:solidFill>
              </a:rPr>
              <a:t>] </a:t>
            </a:r>
            <a:r>
              <a:rPr lang="en-CA" sz="1800" dirty="0">
                <a:solidFill>
                  <a:schemeClr val="accent4">
                    <a:lumMod val="50000"/>
                  </a:schemeClr>
                </a:solidFill>
                <a:effectLst>
                  <a:glow rad="63500">
                    <a:schemeClr val="accent2">
                      <a:satMod val="175000"/>
                      <a:alpha val="40000"/>
                    </a:schemeClr>
                  </a:glow>
                </a:effectLst>
              </a:rPr>
              <a:t>TO WHAT EXTENT I FREELY COMMUNICATE IN THE NATIVE LANGUAGE))))</a:t>
            </a:r>
            <a:r>
              <a:rPr lang="en-CA" sz="1800" dirty="0">
                <a:solidFill>
                  <a:schemeClr val="accent4">
                    <a:lumMod val="50000"/>
                  </a:schemeClr>
                </a:solidFill>
              </a:rPr>
              <a:t>’ </a:t>
            </a:r>
            <a:r>
              <a:rPr lang="en-CA" sz="1800" dirty="0"/>
              <a:t>(</a:t>
            </a:r>
            <a:r>
              <a:rPr lang="en-CA" sz="1800" i="1" dirty="0"/>
              <a:t>Facebook</a:t>
            </a:r>
            <a:r>
              <a:rPr lang="en-CA" sz="1800" dirty="0"/>
              <a:t>)</a:t>
            </a:r>
          </a:p>
          <a:p>
            <a:pPr marL="0" indent="0">
              <a:buNone/>
            </a:pPr>
            <a:endParaRPr lang="en-CA" sz="2800" dirty="0"/>
          </a:p>
        </p:txBody>
      </p:sp>
    </p:spTree>
    <p:extLst>
      <p:ext uri="{BB962C8B-B14F-4D97-AF65-F5344CB8AC3E}">
        <p14:creationId xmlns:p14="http://schemas.microsoft.com/office/powerpoint/2010/main" val="350211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chemeClr val="accent3">
              <a:lumMod val="75000"/>
            </a:schemeClr>
          </a:solidFill>
        </p:spPr>
        <p:txBody>
          <a:bodyPr/>
          <a:lstStyle/>
          <a:p>
            <a:r>
              <a:rPr lang="en-US" sz="1800" dirty="0"/>
              <a:t>ANALYSIS: </a:t>
            </a:r>
            <a:r>
              <a:rPr lang="en-CA" sz="1800" b="1" dirty="0"/>
              <a:t>Defending personal choice and the right to speak Russian, </a:t>
            </a:r>
            <a:r>
              <a:rPr lang="en-CA" sz="1800" b="1" i="1" dirty="0"/>
              <a:t>but…</a:t>
            </a:r>
            <a:endParaRPr lang="en-US" sz="1800" i="1" dirty="0"/>
          </a:p>
        </p:txBody>
      </p:sp>
      <p:sp>
        <p:nvSpPr>
          <p:cNvPr id="3" name="Content Placeholder 2"/>
          <p:cNvSpPr>
            <a:spLocks noGrp="1"/>
          </p:cNvSpPr>
          <p:nvPr>
            <p:ph idx="1"/>
          </p:nvPr>
        </p:nvSpPr>
        <p:spPr>
          <a:xfrm>
            <a:off x="155643" y="1303506"/>
            <a:ext cx="8647889" cy="5330758"/>
          </a:xfrm>
          <a:ln>
            <a:solidFill>
              <a:schemeClr val="accent1"/>
            </a:solidFill>
          </a:ln>
        </p:spPr>
        <p:txBody>
          <a:bodyPr/>
          <a:lstStyle/>
          <a:p>
            <a:pPr marL="0" indent="0">
              <a:buNone/>
            </a:pPr>
            <a:endParaRPr lang="en-CA" sz="2400" b="1" dirty="0"/>
          </a:p>
          <a:p>
            <a:pPr marL="0" indent="0">
              <a:buNone/>
            </a:pPr>
            <a:r>
              <a:rPr lang="ru-RU" sz="2400" b="1" dirty="0"/>
              <a:t>18. </a:t>
            </a:r>
            <a:r>
              <a:rPr lang="ru-RU" sz="2400" dirty="0" err="1"/>
              <a:t>Українська</a:t>
            </a:r>
            <a:r>
              <a:rPr lang="ru-RU" sz="2400" dirty="0"/>
              <a:t> – вона </a:t>
            </a:r>
            <a:r>
              <a:rPr lang="ru-RU" sz="2400" dirty="0" err="1"/>
              <a:t>колискова</a:t>
            </a:r>
            <a:r>
              <a:rPr lang="ru-RU" sz="2400" dirty="0"/>
              <a:t>, не </a:t>
            </a:r>
            <a:r>
              <a:rPr lang="ru-RU" sz="2400" dirty="0" err="1"/>
              <a:t>усі</a:t>
            </a:r>
            <a:r>
              <a:rPr lang="ru-RU" sz="2400" dirty="0"/>
              <a:t> </a:t>
            </a:r>
            <a:r>
              <a:rPr lang="ru-RU" sz="2400" dirty="0" err="1"/>
              <a:t>її</a:t>
            </a:r>
            <a:r>
              <a:rPr lang="ru-RU" sz="2400" dirty="0"/>
              <a:t> </a:t>
            </a:r>
            <a:r>
              <a:rPr lang="ru-RU" sz="2400" dirty="0" err="1"/>
              <a:t>розуміють</a:t>
            </a:r>
            <a:r>
              <a:rPr lang="ru-RU" sz="2400" dirty="0"/>
              <a:t>.</a:t>
            </a:r>
            <a:endParaRPr lang="en-CA" sz="2400" dirty="0"/>
          </a:p>
          <a:p>
            <a:pPr marL="0" indent="0">
              <a:buNone/>
            </a:pPr>
            <a:r>
              <a:rPr lang="ru-RU" sz="2400" dirty="0"/>
              <a:t>А савок дал людям русский </a:t>
            </a:r>
            <a:endParaRPr lang="en-CA" sz="2400" dirty="0"/>
          </a:p>
          <a:p>
            <a:pPr marL="0" indent="0">
              <a:buNone/>
            </a:pPr>
            <a:endParaRPr lang="en-CA" sz="2400" dirty="0">
              <a:solidFill>
                <a:srgbClr val="0070C0"/>
              </a:solidFill>
            </a:endParaRPr>
          </a:p>
          <a:p>
            <a:pPr marL="0" indent="0">
              <a:buNone/>
            </a:pPr>
            <a:r>
              <a:rPr lang="en-CA" sz="2400" dirty="0">
                <a:solidFill>
                  <a:srgbClr val="0070C0"/>
                </a:solidFill>
              </a:rPr>
              <a:t>‘</a:t>
            </a:r>
            <a:r>
              <a:rPr lang="en-CA" sz="2400" b="1" dirty="0">
                <a:solidFill>
                  <a:srgbClr val="0070C0"/>
                </a:solidFill>
              </a:rPr>
              <a:t>[U] </a:t>
            </a:r>
            <a:r>
              <a:rPr lang="en-CA" sz="2400" dirty="0">
                <a:solidFill>
                  <a:srgbClr val="0070C0"/>
                </a:solidFill>
                <a:effectLst>
                  <a:glow rad="63500">
                    <a:schemeClr val="accent2">
                      <a:satMod val="175000"/>
                      <a:alpha val="40000"/>
                    </a:schemeClr>
                  </a:glow>
                </a:effectLst>
              </a:rPr>
              <a:t>Ukrainian – it is the lullaby language, not everyone understands it.</a:t>
            </a:r>
          </a:p>
          <a:p>
            <a:pPr marL="0" indent="0">
              <a:buNone/>
            </a:pPr>
            <a:r>
              <a:rPr lang="en-CA" sz="2400" dirty="0">
                <a:solidFill>
                  <a:srgbClr val="0070C0"/>
                </a:solidFill>
              </a:rPr>
              <a:t>[switches from </a:t>
            </a:r>
            <a:r>
              <a:rPr lang="en-CA" sz="2400" b="1" dirty="0">
                <a:solidFill>
                  <a:srgbClr val="0070C0"/>
                </a:solidFill>
              </a:rPr>
              <a:t>U</a:t>
            </a:r>
            <a:r>
              <a:rPr lang="en-CA" sz="2400" b="1" dirty="0">
                <a:solidFill>
                  <a:schemeClr val="accent1">
                    <a:lumMod val="75000"/>
                  </a:schemeClr>
                </a:solidFill>
                <a:sym typeface="Wingdings" pitchFamily="2" charset="2"/>
              </a:rPr>
              <a:t></a:t>
            </a:r>
            <a:r>
              <a:rPr lang="en-CA" sz="2400" b="1" dirty="0">
                <a:solidFill>
                  <a:schemeClr val="accent1">
                    <a:lumMod val="75000"/>
                  </a:schemeClr>
                </a:solidFill>
              </a:rPr>
              <a:t>R</a:t>
            </a:r>
            <a:r>
              <a:rPr lang="en-CA" sz="2400" dirty="0">
                <a:solidFill>
                  <a:schemeClr val="accent1">
                    <a:lumMod val="75000"/>
                  </a:schemeClr>
                </a:solidFill>
              </a:rPr>
              <a:t>] And </a:t>
            </a:r>
            <a:r>
              <a:rPr lang="en-CA" sz="2400" dirty="0" err="1">
                <a:solidFill>
                  <a:schemeClr val="accent1">
                    <a:lumMod val="75000"/>
                  </a:schemeClr>
                </a:solidFill>
                <a:effectLst>
                  <a:glow rad="63500">
                    <a:schemeClr val="accent2">
                      <a:satMod val="175000"/>
                      <a:alpha val="40000"/>
                    </a:schemeClr>
                  </a:glow>
                </a:effectLst>
              </a:rPr>
              <a:t>savok</a:t>
            </a:r>
            <a:r>
              <a:rPr lang="en-CA" sz="2400" dirty="0">
                <a:solidFill>
                  <a:schemeClr val="accent1">
                    <a:lumMod val="75000"/>
                  </a:schemeClr>
                </a:solidFill>
              </a:rPr>
              <a:t> (Soviet Union) </a:t>
            </a:r>
            <a:r>
              <a:rPr lang="en-CA" sz="2400" dirty="0">
                <a:solidFill>
                  <a:schemeClr val="accent1">
                    <a:lumMod val="75000"/>
                  </a:schemeClr>
                </a:solidFill>
                <a:effectLst>
                  <a:glow rad="63500">
                    <a:schemeClr val="accent2">
                      <a:satMod val="175000"/>
                      <a:alpha val="40000"/>
                    </a:schemeClr>
                  </a:glow>
                </a:effectLst>
              </a:rPr>
              <a:t>gave people the Russian language</a:t>
            </a:r>
            <a:r>
              <a:rPr lang="en-CA" sz="2400" dirty="0">
                <a:solidFill>
                  <a:schemeClr val="accent1">
                    <a:lumMod val="75000"/>
                  </a:schemeClr>
                </a:solidFill>
              </a:rPr>
              <a:t>.’ </a:t>
            </a:r>
            <a:r>
              <a:rPr lang="en-CA" sz="2400" dirty="0"/>
              <a:t>(</a:t>
            </a:r>
            <a:r>
              <a:rPr lang="en-CA" sz="2400" i="1" dirty="0"/>
              <a:t>Telegram)</a:t>
            </a:r>
            <a:endParaRPr lang="en-CA" sz="2800" dirty="0"/>
          </a:p>
        </p:txBody>
      </p:sp>
    </p:spTree>
    <p:extLst>
      <p:ext uri="{BB962C8B-B14F-4D97-AF65-F5344CB8AC3E}">
        <p14:creationId xmlns:p14="http://schemas.microsoft.com/office/powerpoint/2010/main" val="505208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106" y="311285"/>
            <a:ext cx="8586095" cy="992221"/>
          </a:xfrm>
          <a:solidFill>
            <a:schemeClr val="accent3">
              <a:lumMod val="75000"/>
            </a:schemeClr>
          </a:solidFill>
        </p:spPr>
        <p:txBody>
          <a:bodyPr/>
          <a:lstStyle/>
          <a:p>
            <a:r>
              <a:rPr lang="en-US" sz="1800" dirty="0"/>
              <a:t>ANALYSIS: </a:t>
            </a:r>
            <a:r>
              <a:rPr lang="en-CA" sz="1800" b="1" dirty="0"/>
              <a:t>Defending personal choice and the right to speak Russian, </a:t>
            </a:r>
            <a:r>
              <a:rPr lang="en-CA" sz="1800" b="1" i="1" dirty="0"/>
              <a:t>but…</a:t>
            </a:r>
            <a:endParaRPr lang="en-US" sz="1800" i="1" dirty="0"/>
          </a:p>
        </p:txBody>
      </p:sp>
      <p:sp>
        <p:nvSpPr>
          <p:cNvPr id="3" name="Content Placeholder 2"/>
          <p:cNvSpPr>
            <a:spLocks noGrp="1"/>
          </p:cNvSpPr>
          <p:nvPr>
            <p:ph idx="1"/>
          </p:nvPr>
        </p:nvSpPr>
        <p:spPr>
          <a:xfrm>
            <a:off x="194553" y="1225685"/>
            <a:ext cx="8608979" cy="5408579"/>
          </a:xfrm>
          <a:ln>
            <a:solidFill>
              <a:schemeClr val="accent1"/>
            </a:solidFill>
          </a:ln>
        </p:spPr>
        <p:txBody>
          <a:bodyPr/>
          <a:lstStyle/>
          <a:p>
            <a:pPr marL="0" indent="0">
              <a:buNone/>
            </a:pPr>
            <a:r>
              <a:rPr lang="en-CA" sz="1800" dirty="0"/>
              <a:t>*Feelings of shame and apology</a:t>
            </a:r>
          </a:p>
          <a:p>
            <a:pPr marL="0" indent="0">
              <a:buNone/>
            </a:pPr>
            <a:r>
              <a:rPr lang="en-CA" sz="1800" b="1" dirty="0"/>
              <a:t>19. </a:t>
            </a:r>
            <a:r>
              <a:rPr lang="en-CA" sz="1600" dirty="0"/>
              <a:t>[in response to a post that criticizes Russian-speakers for continuous use of Russian and their refusal to switch to Ukrainian]</a:t>
            </a:r>
            <a:br>
              <a:rPr lang="en-CA" sz="1600" dirty="0"/>
            </a:br>
            <a:r>
              <a:rPr lang="ru-RU" sz="1800" dirty="0"/>
              <a:t>…</a:t>
            </a:r>
            <a:r>
              <a:rPr lang="ru-RU" sz="1800" dirty="0" err="1"/>
              <a:t>примусова</a:t>
            </a:r>
            <a:r>
              <a:rPr lang="ru-RU" sz="1800" dirty="0"/>
              <a:t> </a:t>
            </a:r>
            <a:r>
              <a:rPr lang="ru-RU" sz="1800" dirty="0" err="1"/>
              <a:t>українізація</a:t>
            </a:r>
            <a:r>
              <a:rPr lang="ru-RU" sz="1800" dirty="0"/>
              <a:t> </a:t>
            </a:r>
            <a:r>
              <a:rPr lang="ru-RU" sz="1800" dirty="0" err="1"/>
              <a:t>це</a:t>
            </a:r>
            <a:r>
              <a:rPr lang="ru-RU" sz="1800" dirty="0"/>
              <a:t> те </a:t>
            </a:r>
            <a:r>
              <a:rPr lang="ru-RU" sz="1800" dirty="0" err="1"/>
              <a:t>саме</a:t>
            </a:r>
            <a:r>
              <a:rPr lang="ru-RU" sz="1800" dirty="0"/>
              <a:t> </a:t>
            </a:r>
            <a:r>
              <a:rPr lang="ru-RU" sz="1800" dirty="0" err="1"/>
              <a:t>що</a:t>
            </a:r>
            <a:r>
              <a:rPr lang="ru-RU" sz="1800" dirty="0"/>
              <a:t> </a:t>
            </a:r>
            <a:r>
              <a:rPr lang="ru-RU" sz="1800" dirty="0" err="1"/>
              <a:t>примусова</a:t>
            </a:r>
            <a:r>
              <a:rPr lang="ru-RU" sz="1800" dirty="0"/>
              <a:t> </a:t>
            </a:r>
            <a:r>
              <a:rPr lang="ru-RU" sz="1800" dirty="0" err="1"/>
              <a:t>русифікація</a:t>
            </a:r>
            <a:r>
              <a:rPr lang="ru-RU" sz="1800" dirty="0"/>
              <a:t>, </a:t>
            </a:r>
            <a:r>
              <a:rPr lang="ru-RU" sz="1800" dirty="0" err="1"/>
              <a:t>бо</a:t>
            </a:r>
            <a:r>
              <a:rPr lang="ru-RU" sz="1800" dirty="0"/>
              <a:t> </a:t>
            </a:r>
            <a:r>
              <a:rPr lang="ru-RU" sz="1800" dirty="0" err="1"/>
              <a:t>примусова</a:t>
            </a:r>
            <a:r>
              <a:rPr lang="ru-RU" sz="1800" dirty="0"/>
              <a:t>.</a:t>
            </a:r>
            <a:br>
              <a:rPr lang="en-CA" sz="1800" dirty="0"/>
            </a:br>
            <a:r>
              <a:rPr lang="ru-RU" sz="1800" dirty="0" err="1"/>
              <a:t>Російською</a:t>
            </a:r>
            <a:r>
              <a:rPr lang="ru-RU" sz="1800" dirty="0"/>
              <a:t> </a:t>
            </a:r>
            <a:r>
              <a:rPr lang="ru-RU" sz="1800" dirty="0" err="1"/>
              <a:t>перестануть</a:t>
            </a:r>
            <a:r>
              <a:rPr lang="ru-RU" sz="1800" dirty="0"/>
              <a:t> </a:t>
            </a:r>
            <a:r>
              <a:rPr lang="ru-RU" sz="1800" dirty="0" err="1"/>
              <a:t>спілкуватися</a:t>
            </a:r>
            <a:r>
              <a:rPr lang="ru-RU" sz="1800" dirty="0"/>
              <a:t> </a:t>
            </a:r>
            <a:r>
              <a:rPr lang="ru-RU" sz="1800" dirty="0" err="1"/>
              <a:t>бо</a:t>
            </a:r>
            <a:r>
              <a:rPr lang="ru-RU" sz="1800" dirty="0"/>
              <a:t> то з </a:t>
            </a:r>
            <a:r>
              <a:rPr lang="ru-RU" sz="1800" dirty="0" err="1"/>
              <a:t>кожним</a:t>
            </a:r>
            <a:r>
              <a:rPr lang="ru-RU" sz="1800" dirty="0"/>
              <a:t> днем </a:t>
            </a:r>
            <a:r>
              <a:rPr lang="ru-RU" sz="1800" dirty="0" err="1"/>
              <a:t>стає</a:t>
            </a:r>
            <a:r>
              <a:rPr lang="ru-RU" sz="1800" dirty="0"/>
              <a:t> соромно. З </a:t>
            </a:r>
            <a:r>
              <a:rPr lang="ru-RU" sz="1800" dirty="0" err="1"/>
              <a:t>необхідністю</a:t>
            </a:r>
            <a:r>
              <a:rPr lang="ru-RU" sz="1800" dirty="0"/>
              <a:t> знати </a:t>
            </a:r>
            <a:r>
              <a:rPr lang="ru-RU" sz="1800" dirty="0" err="1"/>
              <a:t>державну</a:t>
            </a:r>
            <a:r>
              <a:rPr lang="ru-RU" sz="1800" dirty="0"/>
              <a:t>, </a:t>
            </a:r>
            <a:r>
              <a:rPr lang="ru-RU" sz="1800" dirty="0" err="1"/>
              <a:t>проживаючи</a:t>
            </a:r>
            <a:r>
              <a:rPr lang="ru-RU" sz="1800" dirty="0"/>
              <a:t> у </a:t>
            </a:r>
            <a:r>
              <a:rPr lang="ru-RU" sz="1800" dirty="0" err="1"/>
              <a:t>тій</a:t>
            </a:r>
            <a:r>
              <a:rPr lang="ru-RU" sz="1800" dirty="0"/>
              <a:t> </a:t>
            </a:r>
            <a:r>
              <a:rPr lang="ru-RU" sz="1800" dirty="0" err="1"/>
              <a:t>державі</a:t>
            </a:r>
            <a:r>
              <a:rPr lang="ru-RU" sz="1800" dirty="0"/>
              <a:t>, </a:t>
            </a:r>
            <a:r>
              <a:rPr lang="ru-RU" sz="1800" dirty="0" err="1"/>
              <a:t>ніхто</a:t>
            </a:r>
            <a:r>
              <a:rPr lang="ru-RU" sz="1800" dirty="0"/>
              <a:t> не </a:t>
            </a:r>
            <a:r>
              <a:rPr lang="ru-RU" sz="1800" dirty="0" err="1"/>
              <a:t>сперечається</a:t>
            </a:r>
            <a:r>
              <a:rPr lang="ru-RU" sz="1800" dirty="0"/>
              <a:t>. </a:t>
            </a:r>
            <a:endParaRPr lang="en-CA" sz="1800" dirty="0"/>
          </a:p>
          <a:p>
            <a:pPr marL="0" indent="0">
              <a:buNone/>
            </a:pPr>
            <a:r>
              <a:rPr lang="en-CA" sz="1800" dirty="0">
                <a:solidFill>
                  <a:schemeClr val="accent4">
                    <a:lumMod val="50000"/>
                  </a:schemeClr>
                </a:solidFill>
              </a:rPr>
              <a:t>‘</a:t>
            </a:r>
            <a:r>
              <a:rPr lang="en-CA" sz="1800" b="1" dirty="0">
                <a:solidFill>
                  <a:schemeClr val="accent4">
                    <a:lumMod val="50000"/>
                  </a:schemeClr>
                </a:solidFill>
              </a:rPr>
              <a:t>[U] </a:t>
            </a:r>
            <a:r>
              <a:rPr lang="en-CA" sz="1800" dirty="0">
                <a:solidFill>
                  <a:schemeClr val="accent4">
                    <a:lumMod val="50000"/>
                  </a:schemeClr>
                </a:solidFill>
              </a:rPr>
              <a:t>… a forced Ukrainization is the same as a forced Russification, because forced. </a:t>
            </a:r>
            <a:r>
              <a:rPr lang="en-CA" sz="1800" dirty="0">
                <a:solidFill>
                  <a:schemeClr val="accent4">
                    <a:lumMod val="50000"/>
                  </a:schemeClr>
                </a:solidFill>
                <a:effectLst>
                  <a:glow rad="63500">
                    <a:schemeClr val="accent2">
                      <a:satMod val="175000"/>
                      <a:alpha val="40000"/>
                    </a:schemeClr>
                  </a:glow>
                </a:effectLst>
              </a:rPr>
              <a:t>People will stop communicating in Russian because day by day it becomes shameful. </a:t>
            </a:r>
            <a:r>
              <a:rPr lang="en-CA" sz="1800" dirty="0">
                <a:solidFill>
                  <a:schemeClr val="accent4">
                    <a:lumMod val="50000"/>
                  </a:schemeClr>
                </a:solidFill>
              </a:rPr>
              <a:t>And, no one is arguing about the necessity of knowing the state language while living in that state (country).’ </a:t>
            </a:r>
            <a:r>
              <a:rPr lang="en-CA" sz="1800" dirty="0"/>
              <a:t>(</a:t>
            </a:r>
            <a:r>
              <a:rPr lang="en-CA" sz="1800" i="1" dirty="0"/>
              <a:t>Telegram</a:t>
            </a:r>
            <a:r>
              <a:rPr lang="en-CA" sz="1800" dirty="0"/>
              <a:t>)</a:t>
            </a:r>
          </a:p>
          <a:p>
            <a:pPr marL="0" indent="0">
              <a:buNone/>
            </a:pPr>
            <a:r>
              <a:rPr lang="en-CA" sz="1800" b="1" dirty="0"/>
              <a:t>20. </a:t>
            </a:r>
            <a:r>
              <a:rPr lang="en-CA" sz="1600" dirty="0"/>
              <a:t>[following participant’s post in Russian about buying a car]</a:t>
            </a:r>
            <a:br>
              <a:rPr lang="en-CA" sz="1600" dirty="0"/>
            </a:br>
            <a:r>
              <a:rPr lang="ru-RU" sz="1800" dirty="0" err="1"/>
              <a:t>Вибачте</a:t>
            </a:r>
            <a:r>
              <a:rPr lang="ru-RU" sz="1800" dirty="0"/>
              <a:t>, </a:t>
            </a:r>
            <a:r>
              <a:rPr lang="ru-RU" sz="1800" dirty="0" err="1"/>
              <a:t>що</a:t>
            </a:r>
            <a:r>
              <a:rPr lang="ru-RU" sz="1800" dirty="0"/>
              <a:t> </a:t>
            </a:r>
            <a:r>
              <a:rPr lang="ru-RU" sz="1800" dirty="0" err="1"/>
              <a:t>мовою</a:t>
            </a:r>
            <a:r>
              <a:rPr lang="ru-RU" sz="1800" dirty="0"/>
              <a:t> </a:t>
            </a:r>
            <a:r>
              <a:rPr lang="ru-RU" sz="1800" dirty="0" err="1"/>
              <a:t>свинособак</a:t>
            </a:r>
            <a:r>
              <a:rPr lang="ru-RU" sz="1800" dirty="0"/>
              <a:t>, просто </a:t>
            </a:r>
            <a:r>
              <a:rPr lang="ru-RU" sz="1800" dirty="0" err="1"/>
              <a:t>скопіював</a:t>
            </a:r>
            <a:r>
              <a:rPr lang="ru-RU" sz="1800" dirty="0"/>
              <a:t>. </a:t>
            </a:r>
            <a:endParaRPr lang="en-CA" sz="1800" dirty="0"/>
          </a:p>
          <a:p>
            <a:pPr marL="0" indent="0">
              <a:buNone/>
            </a:pPr>
            <a:r>
              <a:rPr lang="en-CA" sz="1800" dirty="0">
                <a:solidFill>
                  <a:schemeClr val="accent4">
                    <a:lumMod val="50000"/>
                  </a:schemeClr>
                </a:solidFill>
              </a:rPr>
              <a:t>‘</a:t>
            </a:r>
            <a:r>
              <a:rPr lang="en-CA" sz="1800" b="1" dirty="0">
                <a:solidFill>
                  <a:schemeClr val="accent4">
                    <a:lumMod val="50000"/>
                  </a:schemeClr>
                </a:solidFill>
              </a:rPr>
              <a:t>[U] </a:t>
            </a:r>
            <a:r>
              <a:rPr lang="en-CA" sz="1800" dirty="0">
                <a:solidFill>
                  <a:schemeClr val="accent4">
                    <a:lumMod val="50000"/>
                  </a:schemeClr>
                </a:solidFill>
              </a:rPr>
              <a:t>Sorry, that [I wrote] </a:t>
            </a:r>
            <a:r>
              <a:rPr lang="en-CA" sz="1800" dirty="0">
                <a:solidFill>
                  <a:schemeClr val="accent4">
                    <a:lumMod val="50000"/>
                  </a:schemeClr>
                </a:solidFill>
                <a:effectLst>
                  <a:glow rad="63500">
                    <a:schemeClr val="accent2">
                      <a:satMod val="175000"/>
                      <a:alpha val="40000"/>
                    </a:schemeClr>
                  </a:glow>
                </a:effectLst>
              </a:rPr>
              <a:t>in the language of pigs-&amp;-dogs</a:t>
            </a:r>
            <a:r>
              <a:rPr lang="en-CA" sz="1800" dirty="0">
                <a:solidFill>
                  <a:schemeClr val="accent4">
                    <a:lumMod val="50000"/>
                  </a:schemeClr>
                </a:solidFill>
              </a:rPr>
              <a:t>, I just simply copied it.’ </a:t>
            </a:r>
            <a:r>
              <a:rPr lang="en-CA" sz="1800" dirty="0"/>
              <a:t>(</a:t>
            </a:r>
            <a:r>
              <a:rPr lang="en-CA" sz="1800" i="1" dirty="0"/>
              <a:t>Telegram</a:t>
            </a:r>
            <a:r>
              <a:rPr lang="en-CA" sz="1800" dirty="0"/>
              <a:t>)</a:t>
            </a:r>
          </a:p>
          <a:p>
            <a:pPr marL="0" indent="0">
              <a:buNone/>
            </a:pPr>
            <a:endParaRPr lang="en-CA" sz="2800" dirty="0"/>
          </a:p>
        </p:txBody>
      </p:sp>
    </p:spTree>
    <p:extLst>
      <p:ext uri="{BB962C8B-B14F-4D97-AF65-F5344CB8AC3E}">
        <p14:creationId xmlns:p14="http://schemas.microsoft.com/office/powerpoint/2010/main" val="672495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8AD8-289F-A348-AB3E-71271722B320}"/>
              </a:ext>
            </a:extLst>
          </p:cNvPr>
          <p:cNvSpPr>
            <a:spLocks noGrp="1"/>
          </p:cNvSpPr>
          <p:nvPr>
            <p:ph type="title"/>
          </p:nvPr>
        </p:nvSpPr>
        <p:spPr/>
        <p:txBody>
          <a:bodyPr/>
          <a:lstStyle/>
          <a:p>
            <a:r>
              <a:rPr lang="en-US" dirty="0"/>
              <a:t>Discussion and Conclusions</a:t>
            </a:r>
          </a:p>
        </p:txBody>
      </p:sp>
      <p:sp>
        <p:nvSpPr>
          <p:cNvPr id="3" name="Content Placeholder 2">
            <a:extLst>
              <a:ext uri="{FF2B5EF4-FFF2-40B4-BE49-F238E27FC236}">
                <a16:creationId xmlns:a16="http://schemas.microsoft.com/office/drawing/2014/main" id="{CD4256B6-0A77-1E46-9F0E-1DDFEF381149}"/>
              </a:ext>
            </a:extLst>
          </p:cNvPr>
          <p:cNvSpPr>
            <a:spLocks noGrp="1"/>
          </p:cNvSpPr>
          <p:nvPr>
            <p:ph idx="1"/>
          </p:nvPr>
        </p:nvSpPr>
        <p:spPr>
          <a:xfrm>
            <a:off x="486383" y="2373549"/>
            <a:ext cx="8238517" cy="3892314"/>
          </a:xfrm>
        </p:spPr>
        <p:txBody>
          <a:bodyPr/>
          <a:lstStyle/>
          <a:p>
            <a:pPr>
              <a:buFont typeface="Wingdings" pitchFamily="2" charset="2"/>
              <a:buChar char="v"/>
            </a:pPr>
            <a:r>
              <a:rPr lang="en-CA" b="1" dirty="0"/>
              <a:t>The Ukrainian language as a national identifier, defender, and crucial ingredient of the national identity of Ukrainians</a:t>
            </a:r>
            <a:br>
              <a:rPr lang="en-CA" b="1" dirty="0"/>
            </a:br>
            <a:endParaRPr lang="en-CA" b="1" dirty="0"/>
          </a:p>
          <a:p>
            <a:pPr>
              <a:buFont typeface="Wingdings" pitchFamily="2" charset="2"/>
              <a:buChar char="v"/>
            </a:pPr>
            <a:r>
              <a:rPr lang="en-CA" b="1" dirty="0"/>
              <a:t>the Russian language as the alterity, in contrast to Ukrainian as one’s ‘own’ and ‘native’ </a:t>
            </a:r>
            <a:br>
              <a:rPr lang="en-CA" b="1" dirty="0"/>
            </a:br>
            <a:endParaRPr lang="en-CA" b="1" dirty="0"/>
          </a:p>
          <a:p>
            <a:pPr>
              <a:buFont typeface="Wingdings" pitchFamily="2" charset="2"/>
              <a:buChar char="v"/>
            </a:pPr>
            <a:r>
              <a:rPr lang="en-CA" b="1" dirty="0"/>
              <a:t>Defending personal choice and the right to speak Russian, </a:t>
            </a:r>
            <a:r>
              <a:rPr lang="en-CA" b="1" i="1" dirty="0"/>
              <a:t>but</a:t>
            </a:r>
            <a:r>
              <a:rPr lang="en-CA" b="1" dirty="0"/>
              <a:t>…</a:t>
            </a:r>
          </a:p>
          <a:p>
            <a:endParaRPr lang="en-US" dirty="0"/>
          </a:p>
        </p:txBody>
      </p:sp>
    </p:spTree>
    <p:extLst>
      <p:ext uri="{BB962C8B-B14F-4D97-AF65-F5344CB8AC3E}">
        <p14:creationId xmlns:p14="http://schemas.microsoft.com/office/powerpoint/2010/main" val="364445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8AD8-289F-A348-AB3E-71271722B320}"/>
              </a:ext>
            </a:extLst>
          </p:cNvPr>
          <p:cNvSpPr>
            <a:spLocks noGrp="1"/>
          </p:cNvSpPr>
          <p:nvPr>
            <p:ph type="title"/>
          </p:nvPr>
        </p:nvSpPr>
        <p:spPr/>
        <p:txBody>
          <a:bodyPr/>
          <a:lstStyle/>
          <a:p>
            <a:r>
              <a:rPr lang="en-US" dirty="0"/>
              <a:t>Discussion and Conclusions</a:t>
            </a:r>
          </a:p>
        </p:txBody>
      </p:sp>
      <p:sp>
        <p:nvSpPr>
          <p:cNvPr id="3" name="Content Placeholder 2">
            <a:extLst>
              <a:ext uri="{FF2B5EF4-FFF2-40B4-BE49-F238E27FC236}">
                <a16:creationId xmlns:a16="http://schemas.microsoft.com/office/drawing/2014/main" id="{CD4256B6-0A77-1E46-9F0E-1DDFEF381149}"/>
              </a:ext>
            </a:extLst>
          </p:cNvPr>
          <p:cNvSpPr>
            <a:spLocks noGrp="1"/>
          </p:cNvSpPr>
          <p:nvPr>
            <p:ph idx="1"/>
          </p:nvPr>
        </p:nvSpPr>
        <p:spPr>
          <a:xfrm>
            <a:off x="486383" y="2373549"/>
            <a:ext cx="8238517" cy="3892314"/>
          </a:xfrm>
        </p:spPr>
        <p:txBody>
          <a:bodyPr/>
          <a:lstStyle/>
          <a:p>
            <a:pPr>
              <a:buFont typeface="Wingdings" pitchFamily="2" charset="2"/>
              <a:buChar char="v"/>
            </a:pPr>
            <a:r>
              <a:rPr lang="en-CA" sz="2400" b="1" dirty="0"/>
              <a:t>The Ukrainian language as a national identifier, defender, and crucial ingredient of the national identity of Ukrainians</a:t>
            </a:r>
          </a:p>
          <a:p>
            <a:pPr>
              <a:buFont typeface="Wingdings" pitchFamily="2" charset="2"/>
              <a:buChar char="q"/>
            </a:pPr>
            <a:endParaRPr lang="en-CA" dirty="0"/>
          </a:p>
          <a:p>
            <a:pPr>
              <a:buFont typeface="Wingdings" pitchFamily="2" charset="2"/>
              <a:buChar char="ü"/>
            </a:pPr>
            <a:r>
              <a:rPr lang="en-CA" dirty="0"/>
              <a:t>the essence of the Ukrainian nation</a:t>
            </a:r>
          </a:p>
          <a:p>
            <a:pPr>
              <a:buFont typeface="Wingdings" pitchFamily="2" charset="2"/>
              <a:buChar char="ü"/>
            </a:pPr>
            <a:r>
              <a:rPr lang="en-CA" dirty="0"/>
              <a:t>an inalienable part of the national identity</a:t>
            </a:r>
          </a:p>
          <a:p>
            <a:pPr>
              <a:buFont typeface="Wingdings" pitchFamily="2" charset="2"/>
              <a:buChar char="ü"/>
            </a:pPr>
            <a:r>
              <a:rPr lang="en-CA" dirty="0"/>
              <a:t>a national symbol of Ukraine</a:t>
            </a:r>
          </a:p>
          <a:p>
            <a:pPr>
              <a:buFont typeface="Wingdings" pitchFamily="2" charset="2"/>
              <a:buChar char="ü"/>
            </a:pPr>
            <a:r>
              <a:rPr lang="en-CA" dirty="0"/>
              <a:t>a shield for Ukrainians and their weapon against the aggressor</a:t>
            </a:r>
            <a:br>
              <a:rPr lang="en-CA" b="1" dirty="0"/>
            </a:br>
            <a:endParaRPr lang="en-CA" b="1" dirty="0"/>
          </a:p>
        </p:txBody>
      </p:sp>
    </p:spTree>
    <p:extLst>
      <p:ext uri="{BB962C8B-B14F-4D97-AF65-F5344CB8AC3E}">
        <p14:creationId xmlns:p14="http://schemas.microsoft.com/office/powerpoint/2010/main" val="340569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8AD8-289F-A348-AB3E-71271722B320}"/>
              </a:ext>
            </a:extLst>
          </p:cNvPr>
          <p:cNvSpPr>
            <a:spLocks noGrp="1"/>
          </p:cNvSpPr>
          <p:nvPr>
            <p:ph type="title"/>
          </p:nvPr>
        </p:nvSpPr>
        <p:spPr/>
        <p:txBody>
          <a:bodyPr/>
          <a:lstStyle/>
          <a:p>
            <a:r>
              <a:rPr lang="en-US" dirty="0"/>
              <a:t>Discussion and Conclusions</a:t>
            </a:r>
          </a:p>
        </p:txBody>
      </p:sp>
      <p:sp>
        <p:nvSpPr>
          <p:cNvPr id="3" name="Content Placeholder 2">
            <a:extLst>
              <a:ext uri="{FF2B5EF4-FFF2-40B4-BE49-F238E27FC236}">
                <a16:creationId xmlns:a16="http://schemas.microsoft.com/office/drawing/2014/main" id="{CD4256B6-0A77-1E46-9F0E-1DDFEF381149}"/>
              </a:ext>
            </a:extLst>
          </p:cNvPr>
          <p:cNvSpPr>
            <a:spLocks noGrp="1"/>
          </p:cNvSpPr>
          <p:nvPr>
            <p:ph idx="1"/>
          </p:nvPr>
        </p:nvSpPr>
        <p:spPr>
          <a:xfrm>
            <a:off x="486383" y="2373549"/>
            <a:ext cx="8238517" cy="3892314"/>
          </a:xfrm>
        </p:spPr>
        <p:txBody>
          <a:bodyPr/>
          <a:lstStyle/>
          <a:p>
            <a:pPr>
              <a:buFont typeface="Wingdings" pitchFamily="2" charset="2"/>
              <a:buChar char="v"/>
            </a:pPr>
            <a:r>
              <a:rPr lang="en-CA" sz="2400" b="1" dirty="0"/>
              <a:t>the Russian language as the alterity, in contrast to Ukrainian as one’s ‘own’ and ‘native’ </a:t>
            </a:r>
          </a:p>
          <a:p>
            <a:pPr>
              <a:buFont typeface="Wingdings" pitchFamily="2" charset="2"/>
              <a:buChar char="q"/>
            </a:pPr>
            <a:endParaRPr lang="en-CA" b="1" dirty="0"/>
          </a:p>
          <a:p>
            <a:pPr>
              <a:buFont typeface="Wingdings" pitchFamily="2" charset="2"/>
              <a:buChar char="ü"/>
            </a:pPr>
            <a:r>
              <a:rPr lang="en-CA" dirty="0"/>
              <a:t>distancing from the Russian language</a:t>
            </a:r>
          </a:p>
          <a:p>
            <a:pPr>
              <a:buFont typeface="Wingdings" pitchFamily="2" charset="2"/>
              <a:buChar char="ü"/>
            </a:pPr>
            <a:r>
              <a:rPr lang="en-CA" dirty="0"/>
              <a:t>advocacy for Ukrainian as the native language of Ukrainians</a:t>
            </a:r>
          </a:p>
          <a:p>
            <a:pPr>
              <a:buFont typeface="Wingdings" pitchFamily="2" charset="2"/>
              <a:buChar char="ü"/>
            </a:pPr>
            <a:r>
              <a:rPr lang="en-CA" dirty="0"/>
              <a:t>switch to Ukrainian: feelings of rediscovery of the Ukrainian self, feelings of regret for not switching earlier</a:t>
            </a:r>
          </a:p>
          <a:p>
            <a:pPr>
              <a:buFont typeface="Wingdings" pitchFamily="2" charset="2"/>
              <a:buChar char="ü"/>
            </a:pPr>
            <a:r>
              <a:rPr lang="en-CA" dirty="0"/>
              <a:t>Ukrainian language as crucial for Ukrainian nation and identity</a:t>
            </a:r>
            <a:br>
              <a:rPr lang="en-CA" b="1" dirty="0"/>
            </a:br>
            <a:endParaRPr lang="en-CA" b="1" dirty="0"/>
          </a:p>
          <a:p>
            <a:endParaRPr lang="en-US" dirty="0"/>
          </a:p>
        </p:txBody>
      </p:sp>
    </p:spTree>
    <p:extLst>
      <p:ext uri="{BB962C8B-B14F-4D97-AF65-F5344CB8AC3E}">
        <p14:creationId xmlns:p14="http://schemas.microsoft.com/office/powerpoint/2010/main" val="785115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8AD8-289F-A348-AB3E-71271722B320}"/>
              </a:ext>
            </a:extLst>
          </p:cNvPr>
          <p:cNvSpPr>
            <a:spLocks noGrp="1"/>
          </p:cNvSpPr>
          <p:nvPr>
            <p:ph type="title"/>
          </p:nvPr>
        </p:nvSpPr>
        <p:spPr/>
        <p:txBody>
          <a:bodyPr/>
          <a:lstStyle/>
          <a:p>
            <a:r>
              <a:rPr lang="en-US" dirty="0"/>
              <a:t>Discussion and Conclusions</a:t>
            </a:r>
          </a:p>
        </p:txBody>
      </p:sp>
      <p:sp>
        <p:nvSpPr>
          <p:cNvPr id="3" name="Content Placeholder 2">
            <a:extLst>
              <a:ext uri="{FF2B5EF4-FFF2-40B4-BE49-F238E27FC236}">
                <a16:creationId xmlns:a16="http://schemas.microsoft.com/office/drawing/2014/main" id="{CD4256B6-0A77-1E46-9F0E-1DDFEF381149}"/>
              </a:ext>
            </a:extLst>
          </p:cNvPr>
          <p:cNvSpPr>
            <a:spLocks noGrp="1"/>
          </p:cNvSpPr>
          <p:nvPr>
            <p:ph idx="1"/>
          </p:nvPr>
        </p:nvSpPr>
        <p:spPr>
          <a:xfrm>
            <a:off x="282103" y="2038350"/>
            <a:ext cx="8442798" cy="4227513"/>
          </a:xfrm>
        </p:spPr>
        <p:txBody>
          <a:bodyPr/>
          <a:lstStyle/>
          <a:p>
            <a:pPr>
              <a:buFont typeface="Wingdings" pitchFamily="2" charset="2"/>
              <a:buChar char="v"/>
            </a:pPr>
            <a:r>
              <a:rPr lang="en-CA" sz="2400" b="1" dirty="0"/>
              <a:t>Defending personal choice and the right to speak Russian, </a:t>
            </a:r>
            <a:r>
              <a:rPr lang="en-CA" sz="2400" b="1" i="1" dirty="0"/>
              <a:t>but</a:t>
            </a:r>
            <a:r>
              <a:rPr lang="en-CA" sz="2400" b="1" dirty="0"/>
              <a:t>…</a:t>
            </a:r>
          </a:p>
          <a:p>
            <a:pPr>
              <a:buFont typeface="Wingdings" pitchFamily="2" charset="2"/>
              <a:buChar char="ü"/>
            </a:pPr>
            <a:r>
              <a:rPr lang="en-CA" sz="1800" dirty="0"/>
              <a:t>Justifications for not knowing Ukrainian </a:t>
            </a:r>
          </a:p>
          <a:p>
            <a:pPr>
              <a:buFont typeface="Wingdings" pitchFamily="2" charset="2"/>
              <a:buChar char="ü"/>
            </a:pPr>
            <a:r>
              <a:rPr lang="en-CA" sz="1800" dirty="0"/>
              <a:t>Feelings of shame and apology</a:t>
            </a:r>
          </a:p>
          <a:p>
            <a:pPr marL="0" indent="0">
              <a:buNone/>
            </a:pPr>
            <a:r>
              <a:rPr lang="en-CA" sz="1800" b="1" i="1" dirty="0"/>
              <a:t>!Contradictory feelings and thoughts:</a:t>
            </a:r>
          </a:p>
          <a:p>
            <a:pPr>
              <a:buFont typeface="Wingdings" pitchFamily="2" charset="2"/>
              <a:buChar char="ü"/>
            </a:pPr>
            <a:r>
              <a:rPr lang="en-CA" sz="1800" dirty="0"/>
              <a:t>Defending a lack of knowledge of Ukrainian, but code-switching to Ukrainian</a:t>
            </a:r>
          </a:p>
          <a:p>
            <a:pPr>
              <a:buFont typeface="Wingdings" pitchFamily="2" charset="2"/>
              <a:buChar char="ü"/>
            </a:pPr>
            <a:r>
              <a:rPr lang="en-CA" sz="1800" dirty="0"/>
              <a:t>Referring to Ukrainian as native</a:t>
            </a:r>
          </a:p>
          <a:p>
            <a:pPr>
              <a:buFont typeface="Wingdings" pitchFamily="2" charset="2"/>
              <a:buChar char="ü"/>
            </a:pPr>
            <a:r>
              <a:rPr lang="en-CA" sz="1800" dirty="0"/>
              <a:t>Distancing from the Russian language, thereby stressing </a:t>
            </a:r>
            <a:r>
              <a:rPr lang="en-CA" sz="1800" dirty="0" err="1"/>
              <a:t>Ukrainianness</a:t>
            </a:r>
            <a:endParaRPr lang="en-CA" sz="1800" dirty="0"/>
          </a:p>
          <a:p>
            <a:endParaRPr lang="en-US" dirty="0"/>
          </a:p>
        </p:txBody>
      </p:sp>
    </p:spTree>
    <p:extLst>
      <p:ext uri="{BB962C8B-B14F-4D97-AF65-F5344CB8AC3E}">
        <p14:creationId xmlns:p14="http://schemas.microsoft.com/office/powerpoint/2010/main" val="898068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8AD8-289F-A348-AB3E-71271722B320}"/>
              </a:ext>
            </a:extLst>
          </p:cNvPr>
          <p:cNvSpPr>
            <a:spLocks noGrp="1"/>
          </p:cNvSpPr>
          <p:nvPr>
            <p:ph type="title"/>
          </p:nvPr>
        </p:nvSpPr>
        <p:spPr/>
        <p:txBody>
          <a:bodyPr/>
          <a:lstStyle/>
          <a:p>
            <a:r>
              <a:rPr lang="en-US" dirty="0"/>
              <a:t>Discussion and Conclusions</a:t>
            </a:r>
          </a:p>
        </p:txBody>
      </p:sp>
      <p:sp>
        <p:nvSpPr>
          <p:cNvPr id="3" name="Content Placeholder 2">
            <a:extLst>
              <a:ext uri="{FF2B5EF4-FFF2-40B4-BE49-F238E27FC236}">
                <a16:creationId xmlns:a16="http://schemas.microsoft.com/office/drawing/2014/main" id="{CD4256B6-0A77-1E46-9F0E-1DDFEF381149}"/>
              </a:ext>
            </a:extLst>
          </p:cNvPr>
          <p:cNvSpPr>
            <a:spLocks noGrp="1"/>
          </p:cNvSpPr>
          <p:nvPr>
            <p:ph idx="1"/>
          </p:nvPr>
        </p:nvSpPr>
        <p:spPr>
          <a:xfrm>
            <a:off x="204281" y="2038350"/>
            <a:ext cx="8520619" cy="4227513"/>
          </a:xfrm>
        </p:spPr>
        <p:txBody>
          <a:bodyPr/>
          <a:lstStyle/>
          <a:p>
            <a:pPr marL="0" indent="0">
              <a:buNone/>
            </a:pPr>
            <a:r>
              <a:rPr lang="en-CA" b="1" dirty="0"/>
              <a:t>Identity as the “social positioning of self and other” (</a:t>
            </a:r>
            <a:r>
              <a:rPr lang="en-CA" b="1" dirty="0" err="1"/>
              <a:t>Bucholtz</a:t>
            </a:r>
            <a:r>
              <a:rPr lang="en-CA" b="1" dirty="0"/>
              <a:t> and Hall 2005: 586) </a:t>
            </a:r>
          </a:p>
          <a:p>
            <a:pPr>
              <a:buFont typeface="Wingdings" pitchFamily="2" charset="2"/>
              <a:buChar char="ü"/>
            </a:pPr>
            <a:r>
              <a:rPr lang="en-CA" dirty="0"/>
              <a:t>transformations in language attitudes</a:t>
            </a:r>
          </a:p>
          <a:p>
            <a:pPr>
              <a:buFont typeface="Wingdings" pitchFamily="2" charset="2"/>
              <a:buChar char="ü"/>
            </a:pPr>
            <a:r>
              <a:rPr lang="en-CA" dirty="0"/>
              <a:t>undoing of earlier arguments about Ukraine as an ‘inherently’ bilingual country</a:t>
            </a:r>
          </a:p>
          <a:p>
            <a:pPr>
              <a:buFont typeface="Wingdings" pitchFamily="2" charset="2"/>
              <a:buChar char="ü"/>
            </a:pPr>
            <a:r>
              <a:rPr lang="en-CA" dirty="0"/>
              <a:t>dismantling of the longitudinal Russian oppression</a:t>
            </a:r>
          </a:p>
          <a:p>
            <a:pPr>
              <a:buFont typeface="Wingdings" pitchFamily="2" charset="2"/>
              <a:buChar char="ü"/>
            </a:pPr>
            <a:r>
              <a:rPr lang="en-CA" dirty="0"/>
              <a:t>withstanding the aggression in a time of full-scale war</a:t>
            </a:r>
            <a:endParaRPr lang="en-US" dirty="0"/>
          </a:p>
          <a:p>
            <a:pPr marL="0" indent="0">
              <a:buNone/>
            </a:pPr>
            <a:r>
              <a:rPr lang="en-US" dirty="0"/>
              <a:t>*Negotiations of positionings not locally only but importantly within the wider sociopolitical contexts and the war</a:t>
            </a:r>
            <a:endParaRPr lang="en-CA" dirty="0"/>
          </a:p>
        </p:txBody>
      </p:sp>
    </p:spTree>
    <p:extLst>
      <p:ext uri="{BB962C8B-B14F-4D97-AF65-F5344CB8AC3E}">
        <p14:creationId xmlns:p14="http://schemas.microsoft.com/office/powerpoint/2010/main" val="899071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61" y="321013"/>
            <a:ext cx="8505251" cy="933855"/>
          </a:xfrm>
        </p:spPr>
        <p:txBody>
          <a:bodyPr/>
          <a:lstStyle/>
          <a:p>
            <a:r>
              <a:rPr lang="en-US" dirty="0"/>
              <a:t>Theoretical consideration</a:t>
            </a:r>
          </a:p>
        </p:txBody>
      </p:sp>
      <p:sp>
        <p:nvSpPr>
          <p:cNvPr id="3" name="Content Placeholder 2"/>
          <p:cNvSpPr>
            <a:spLocks noGrp="1"/>
          </p:cNvSpPr>
          <p:nvPr>
            <p:ph idx="1"/>
          </p:nvPr>
        </p:nvSpPr>
        <p:spPr>
          <a:xfrm>
            <a:off x="165371" y="1254868"/>
            <a:ext cx="8559530" cy="5010995"/>
          </a:xfrm>
        </p:spPr>
        <p:txBody>
          <a:bodyPr/>
          <a:lstStyle/>
          <a:p>
            <a:r>
              <a:rPr lang="en-US" sz="2800" b="1" i="1" dirty="0">
                <a:solidFill>
                  <a:srgbClr val="7030A0"/>
                </a:solidFill>
              </a:rPr>
              <a:t>Diaspora</a:t>
            </a:r>
            <a:br>
              <a:rPr lang="en-US" sz="2800" b="1" i="1" dirty="0">
                <a:solidFill>
                  <a:srgbClr val="7030A0"/>
                </a:solidFill>
              </a:rPr>
            </a:br>
            <a:r>
              <a:rPr lang="en-CA" dirty="0"/>
              <a:t>a hybrid migrant community in which participants, through their practices, (re‑)construct their personal profiles and those of others, including that of the community, and in which (re‑)negotiations between identities and cultures are taking place</a:t>
            </a:r>
            <a:r>
              <a:rPr lang="en-CA" sz="2800" dirty="0"/>
              <a:t> </a:t>
            </a:r>
            <a:endParaRPr lang="en-US" sz="2800" b="1" i="1" dirty="0">
              <a:solidFill>
                <a:srgbClr val="7030A0"/>
              </a:solidFill>
            </a:endParaRPr>
          </a:p>
          <a:p>
            <a:r>
              <a:rPr lang="en-CA" sz="2800" b="1" dirty="0">
                <a:solidFill>
                  <a:srgbClr val="7030A0"/>
                </a:solidFill>
              </a:rPr>
              <a:t>Language Attitudes</a:t>
            </a:r>
          </a:p>
          <a:p>
            <a:r>
              <a:rPr lang="en-CA" sz="2800" b="1" dirty="0">
                <a:solidFill>
                  <a:srgbClr val="7030A0"/>
                </a:solidFill>
              </a:rPr>
              <a:t>Language Practices</a:t>
            </a:r>
          </a:p>
          <a:p>
            <a:r>
              <a:rPr lang="en-CA" sz="2800" b="1" dirty="0">
                <a:solidFill>
                  <a:srgbClr val="7030A0"/>
                </a:solidFill>
              </a:rPr>
              <a:t>Language Performance</a:t>
            </a:r>
          </a:p>
          <a:p>
            <a:r>
              <a:rPr lang="en-CA" sz="2800" b="1" dirty="0">
                <a:solidFill>
                  <a:srgbClr val="7030A0"/>
                </a:solidFill>
              </a:rPr>
              <a:t>Positionings and Identity</a:t>
            </a:r>
            <a:br>
              <a:rPr lang="en-CA" sz="2800" b="1" dirty="0">
                <a:solidFill>
                  <a:srgbClr val="7030A0"/>
                </a:solidFill>
              </a:rPr>
            </a:br>
            <a:endParaRPr lang="en-CA" sz="2800" dirty="0"/>
          </a:p>
        </p:txBody>
      </p:sp>
    </p:spTree>
    <p:extLst>
      <p:ext uri="{BB962C8B-B14F-4D97-AF65-F5344CB8AC3E}">
        <p14:creationId xmlns:p14="http://schemas.microsoft.com/office/powerpoint/2010/main" val="3399423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374" y="116733"/>
            <a:ext cx="8008845" cy="3138808"/>
          </a:xfrm>
        </p:spPr>
        <p:txBody>
          <a:bodyPr>
            <a:normAutofit fontScale="90000"/>
          </a:bodyPr>
          <a:lstStyle/>
          <a:p>
            <a:br>
              <a:rPr lang="en-US" b="1" dirty="0"/>
            </a:br>
            <a:br>
              <a:rPr lang="en-US" b="1" dirty="0"/>
            </a:br>
            <a:r>
              <a:rPr lang="en-CA" sz="4900" b="1" dirty="0"/>
              <a:t>THANK YOU!</a:t>
            </a:r>
            <a:br>
              <a:rPr lang="en-US" sz="4900" dirty="0">
                <a:latin typeface="Century Gothic" charset="0"/>
              </a:rPr>
            </a:br>
            <a:br>
              <a:rPr lang="en-CA" sz="4900" dirty="0"/>
            </a:br>
            <a:br>
              <a:rPr lang="en-US" dirty="0"/>
            </a:br>
            <a:br>
              <a:rPr lang="en-CA" sz="2800" dirty="0"/>
            </a:br>
            <a:br>
              <a:rPr lang="en-US" dirty="0">
                <a:latin typeface="Century Gothic" charset="0"/>
              </a:rPr>
            </a:br>
            <a:endParaRPr lang="en-US" dirty="0">
              <a:latin typeface="Century Gothic" charset="0"/>
            </a:endParaRPr>
          </a:p>
        </p:txBody>
      </p:sp>
      <p:sp>
        <p:nvSpPr>
          <p:cNvPr id="3" name="Subtitle 2"/>
          <p:cNvSpPr>
            <a:spLocks noGrp="1"/>
          </p:cNvSpPr>
          <p:nvPr>
            <p:ph type="subTitle" idx="1"/>
          </p:nvPr>
        </p:nvSpPr>
        <p:spPr>
          <a:xfrm>
            <a:off x="1050586" y="2373548"/>
            <a:ext cx="7015837" cy="2976665"/>
          </a:xfrm>
        </p:spPr>
        <p:txBody>
          <a:bodyPr>
            <a:normAutofit/>
          </a:bodyPr>
          <a:lstStyle/>
          <a:p>
            <a:pPr>
              <a:buFont typeface="Wingdings 2" charset="0"/>
              <a:buNone/>
            </a:pPr>
            <a:endParaRPr lang="en-US" sz="2400" b="1" i="1" dirty="0">
              <a:solidFill>
                <a:srgbClr val="800000"/>
              </a:solidFill>
              <a:latin typeface="Century Gothic" charset="0"/>
              <a:ea typeface="ＭＳ Ｐゴシック" charset="0"/>
              <a:cs typeface="ＭＳ Ｐゴシック" charset="0"/>
            </a:endParaRPr>
          </a:p>
          <a:p>
            <a:pPr>
              <a:buFont typeface="Wingdings 2" charset="0"/>
              <a:buNone/>
            </a:pPr>
            <a:r>
              <a:rPr lang="en-US" sz="2400" b="1" i="1" dirty="0">
                <a:solidFill>
                  <a:srgbClr val="800000"/>
                </a:solidFill>
                <a:latin typeface="Century Gothic" charset="0"/>
                <a:ea typeface="ＭＳ Ｐゴシック" charset="0"/>
                <a:cs typeface="ＭＳ Ｐゴシック" charset="0"/>
              </a:rPr>
              <a:t>Dr. </a:t>
            </a:r>
            <a:r>
              <a:rPr lang="en-US" sz="2400" b="1" i="1" dirty="0" err="1">
                <a:solidFill>
                  <a:srgbClr val="800000"/>
                </a:solidFill>
                <a:latin typeface="Century Gothic" charset="0"/>
                <a:ea typeface="ＭＳ Ｐゴシック" charset="0"/>
                <a:cs typeface="ＭＳ Ｐゴシック" charset="0"/>
              </a:rPr>
              <a:t>Alla</a:t>
            </a:r>
            <a:r>
              <a:rPr lang="en-US" sz="2400" b="1" i="1" dirty="0">
                <a:solidFill>
                  <a:srgbClr val="800000"/>
                </a:solidFill>
                <a:latin typeface="Century Gothic" charset="0"/>
                <a:ea typeface="ＭＳ Ｐゴシック" charset="0"/>
                <a:cs typeface="ＭＳ Ｐゴシック" charset="0"/>
              </a:rPr>
              <a:t> Nedashkivska</a:t>
            </a:r>
          </a:p>
          <a:p>
            <a:pPr>
              <a:buFont typeface="Wingdings 2" charset="0"/>
              <a:buNone/>
            </a:pPr>
            <a:r>
              <a:rPr lang="en-US" b="1" i="1" dirty="0">
                <a:solidFill>
                  <a:srgbClr val="800000"/>
                </a:solidFill>
                <a:latin typeface="Century Gothic" charset="0"/>
                <a:ea typeface="ＭＳ Ｐゴシック" charset="0"/>
                <a:cs typeface="ＭＳ Ｐゴシック" charset="0"/>
              </a:rPr>
              <a:t>Professor of Slavic and Applied Linguistics</a:t>
            </a:r>
            <a:endParaRPr lang="en-US" b="1" i="1" dirty="0">
              <a:solidFill>
                <a:srgbClr val="800000"/>
              </a:solidFill>
              <a:latin typeface="Century Gothic" charset="0"/>
              <a:ea typeface="ＭＳ Ｐゴシック" charset="0"/>
            </a:endParaRPr>
          </a:p>
          <a:p>
            <a:pPr>
              <a:buFont typeface="Wingdings 2" charset="0"/>
              <a:buNone/>
            </a:pPr>
            <a:r>
              <a:rPr lang="en-US" b="1" dirty="0">
                <a:solidFill>
                  <a:srgbClr val="800000"/>
                </a:solidFill>
              </a:rPr>
              <a:t>Department of Modern Languages and Cultural Studies </a:t>
            </a:r>
          </a:p>
          <a:p>
            <a:pPr>
              <a:buFont typeface="Wingdings 2" charset="0"/>
              <a:buNone/>
            </a:pPr>
            <a:r>
              <a:rPr lang="en-US" b="1" dirty="0">
                <a:solidFill>
                  <a:srgbClr val="800000"/>
                </a:solidFill>
              </a:rPr>
              <a:t>Faculty of Arts</a:t>
            </a:r>
          </a:p>
          <a:p>
            <a:pPr>
              <a:buFont typeface="Wingdings 2" charset="0"/>
              <a:buNone/>
            </a:pPr>
            <a:endParaRPr lang="en-US" b="1" i="1" dirty="0">
              <a:solidFill>
                <a:srgbClr val="008000"/>
              </a:solidFill>
            </a:endParaRPr>
          </a:p>
          <a:p>
            <a:pPr>
              <a:buFont typeface="Wingdings 2" charset="0"/>
              <a:buNone/>
            </a:pPr>
            <a:endParaRPr lang="en-US" sz="1300" i="1" dirty="0">
              <a:solidFill>
                <a:srgbClr val="595959"/>
              </a:solidFill>
              <a:latin typeface="Century Gothic" charset="0"/>
              <a:ea typeface="ＭＳ Ｐゴシック" charset="0"/>
              <a:cs typeface="ＭＳ Ｐゴシック" charset="0"/>
            </a:endParaRPr>
          </a:p>
        </p:txBody>
      </p:sp>
      <p:sp>
        <p:nvSpPr>
          <p:cNvPr id="6" name="TextBox 5"/>
          <p:cNvSpPr txBox="1"/>
          <p:nvPr/>
        </p:nvSpPr>
        <p:spPr>
          <a:xfrm>
            <a:off x="685800" y="3522866"/>
            <a:ext cx="461665" cy="2948083"/>
          </a:xfrm>
          <a:prstGeom prst="rect">
            <a:avLst/>
          </a:prstGeom>
          <a:noFill/>
        </p:spPr>
        <p:txBody>
          <a:bodyPr vert="vert270">
            <a:spAutoFit/>
          </a:bodyPr>
          <a:lstStyle/>
          <a:p>
            <a:pPr fontAlgn="auto">
              <a:spcBef>
                <a:spcPts val="0"/>
              </a:spcBef>
              <a:spcAft>
                <a:spcPts val="0"/>
              </a:spcAft>
              <a:defRPr/>
            </a:pPr>
            <a:r>
              <a:rPr lang="en-US" dirty="0">
                <a:latin typeface="+mn-lt"/>
                <a:ea typeface="+mn-ea"/>
                <a:cs typeface="+mn-cs"/>
              </a:rPr>
              <a:t>“</a:t>
            </a:r>
            <a:endParaRPr lang="en-US" sz="1400" dirty="0">
              <a:latin typeface="+mn-lt"/>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8450" y="6085846"/>
            <a:ext cx="2115946" cy="49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0" y="5807414"/>
            <a:ext cx="1050586" cy="1050586"/>
          </a:xfrm>
          <a:prstGeom prst="rect">
            <a:avLst/>
          </a:prstGeom>
        </p:spPr>
      </p:pic>
    </p:spTree>
    <p:extLst>
      <p:ext uri="{BB962C8B-B14F-4D97-AF65-F5344CB8AC3E}">
        <p14:creationId xmlns:p14="http://schemas.microsoft.com/office/powerpoint/2010/main" val="2754267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61" y="321013"/>
            <a:ext cx="8505251" cy="933855"/>
          </a:xfrm>
        </p:spPr>
        <p:txBody>
          <a:bodyPr/>
          <a:lstStyle/>
          <a:p>
            <a:r>
              <a:rPr lang="en-US" dirty="0"/>
              <a:t>Theoretical consideration</a:t>
            </a:r>
          </a:p>
        </p:txBody>
      </p:sp>
      <p:sp>
        <p:nvSpPr>
          <p:cNvPr id="3" name="Content Placeholder 2"/>
          <p:cNvSpPr>
            <a:spLocks noGrp="1"/>
          </p:cNvSpPr>
          <p:nvPr>
            <p:ph idx="1"/>
          </p:nvPr>
        </p:nvSpPr>
        <p:spPr>
          <a:xfrm>
            <a:off x="165371" y="1254868"/>
            <a:ext cx="8559530" cy="5010995"/>
          </a:xfrm>
        </p:spPr>
        <p:txBody>
          <a:bodyPr/>
          <a:lstStyle/>
          <a:p>
            <a:pPr>
              <a:buFont typeface="Wingdings" pitchFamily="2" charset="2"/>
              <a:buChar char="q"/>
            </a:pPr>
            <a:r>
              <a:rPr lang="en-CA" sz="2800" b="1" dirty="0">
                <a:solidFill>
                  <a:srgbClr val="7030A0"/>
                </a:solidFill>
              </a:rPr>
              <a:t>Language Attitudes</a:t>
            </a:r>
          </a:p>
          <a:p>
            <a:pPr>
              <a:buFont typeface="Wingdings" pitchFamily="2" charset="2"/>
              <a:buChar char="Ø"/>
            </a:pPr>
            <a:r>
              <a:rPr lang="en-CA" dirty="0"/>
              <a:t>“…cannot be directly observed… [they] are internal, in other words —they are thoughts and ideas in people’s minds that are largely hidden away unless externalized in some way—and sometimes they are not externalized at all” (Dailey-</a:t>
            </a:r>
            <a:r>
              <a:rPr lang="en-CA" dirty="0" err="1"/>
              <a:t>O’Cain</a:t>
            </a:r>
            <a:r>
              <a:rPr lang="en-CA" dirty="0"/>
              <a:t> 2017: 136). </a:t>
            </a:r>
          </a:p>
          <a:p>
            <a:pPr>
              <a:buFont typeface="Wingdings" pitchFamily="2" charset="2"/>
              <a:buChar char="Ø"/>
            </a:pPr>
            <a:r>
              <a:rPr lang="en-CA" dirty="0"/>
              <a:t>attitudes are studied through their expression</a:t>
            </a:r>
          </a:p>
          <a:p>
            <a:pPr>
              <a:buFont typeface="Wingdings" pitchFamily="2" charset="2"/>
              <a:buChar char="Ø"/>
            </a:pPr>
            <a:r>
              <a:rPr lang="en-CA" dirty="0"/>
              <a:t>expressions of attitudes are often mediated by the feelings “people have about their own language or the language of others” (Crystal, 1997: 215)</a:t>
            </a:r>
            <a:r>
              <a:rPr lang="en-CA" sz="2800" dirty="0"/>
              <a:t>  </a:t>
            </a:r>
            <a:endParaRPr lang="en-CA" sz="2800" b="1" dirty="0">
              <a:solidFill>
                <a:srgbClr val="7030A0"/>
              </a:solidFill>
            </a:endParaRPr>
          </a:p>
          <a:p>
            <a:pPr marL="0" indent="0">
              <a:buNone/>
            </a:pPr>
            <a:endParaRPr lang="en-CA" sz="2800" dirty="0"/>
          </a:p>
        </p:txBody>
      </p:sp>
    </p:spTree>
    <p:extLst>
      <p:ext uri="{BB962C8B-B14F-4D97-AF65-F5344CB8AC3E}">
        <p14:creationId xmlns:p14="http://schemas.microsoft.com/office/powerpoint/2010/main" val="360421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61" y="321013"/>
            <a:ext cx="8505251" cy="933855"/>
          </a:xfrm>
        </p:spPr>
        <p:txBody>
          <a:bodyPr/>
          <a:lstStyle/>
          <a:p>
            <a:r>
              <a:rPr lang="en-US" dirty="0"/>
              <a:t>Theoretical consideration</a:t>
            </a:r>
          </a:p>
        </p:txBody>
      </p:sp>
      <p:sp>
        <p:nvSpPr>
          <p:cNvPr id="3" name="Content Placeholder 2"/>
          <p:cNvSpPr>
            <a:spLocks noGrp="1"/>
          </p:cNvSpPr>
          <p:nvPr>
            <p:ph idx="1"/>
          </p:nvPr>
        </p:nvSpPr>
        <p:spPr>
          <a:xfrm>
            <a:off x="165370" y="1254868"/>
            <a:ext cx="8647889" cy="5466945"/>
          </a:xfrm>
        </p:spPr>
        <p:txBody>
          <a:bodyPr/>
          <a:lstStyle/>
          <a:p>
            <a:pPr>
              <a:buFont typeface="Wingdings" pitchFamily="2" charset="2"/>
              <a:buChar char="q"/>
            </a:pPr>
            <a:r>
              <a:rPr lang="en-CA" sz="2800" b="1" dirty="0">
                <a:solidFill>
                  <a:srgbClr val="7030A0"/>
                </a:solidFill>
              </a:rPr>
              <a:t>Language Practices</a:t>
            </a:r>
          </a:p>
          <a:p>
            <a:pPr>
              <a:buFont typeface="Wingdings" pitchFamily="2" charset="2"/>
              <a:buChar char="q"/>
            </a:pPr>
            <a:r>
              <a:rPr lang="en-CA" sz="1800" dirty="0"/>
              <a:t>“Practice is [a] habitual social activity, the series of actions that make up our daily lives” (</a:t>
            </a:r>
            <a:r>
              <a:rPr lang="en-CA" sz="1800" dirty="0" err="1"/>
              <a:t>Bucholtz</a:t>
            </a:r>
            <a:r>
              <a:rPr lang="en-CA" sz="1800" dirty="0"/>
              <a:t> and Hall 2004: 377)</a:t>
            </a:r>
          </a:p>
          <a:p>
            <a:pPr>
              <a:buFont typeface="Wingdings" pitchFamily="2" charset="2"/>
              <a:buChar char="q"/>
            </a:pPr>
            <a:r>
              <a:rPr lang="en-CA" sz="1800" dirty="0"/>
              <a:t>Language practices – participants’ choice and use of language(s); often unintentional = unmarked</a:t>
            </a:r>
          </a:p>
          <a:p>
            <a:pPr>
              <a:buFont typeface="Wingdings" pitchFamily="2" charset="2"/>
              <a:buChar char="q"/>
            </a:pPr>
            <a:r>
              <a:rPr lang="en-CA" sz="2800" b="1" dirty="0">
                <a:solidFill>
                  <a:srgbClr val="7030A0"/>
                </a:solidFill>
              </a:rPr>
              <a:t>Language Performance</a:t>
            </a:r>
          </a:p>
          <a:p>
            <a:pPr>
              <a:buFont typeface="Wingdings" pitchFamily="2" charset="2"/>
              <a:buChar char="q"/>
            </a:pPr>
            <a:r>
              <a:rPr lang="en-CA" sz="1800" dirty="0"/>
              <a:t>“… is highly deliberate and self-aware social display” (</a:t>
            </a:r>
            <a:r>
              <a:rPr lang="en-CA" sz="1800" dirty="0" err="1"/>
              <a:t>Bucholtz</a:t>
            </a:r>
            <a:r>
              <a:rPr lang="en-CA" sz="1800" dirty="0"/>
              <a:t> and Hall 2004: 380)</a:t>
            </a:r>
          </a:p>
          <a:p>
            <a:pPr>
              <a:buFont typeface="Wingdings" pitchFamily="2" charset="2"/>
              <a:buChar char="q"/>
            </a:pPr>
            <a:r>
              <a:rPr lang="en-CA" sz="1800" dirty="0"/>
              <a:t>involves an aesthetic element, targets a particular audience and seeks their evaluation; often intentional = marked</a:t>
            </a:r>
          </a:p>
          <a:p>
            <a:pPr>
              <a:buFont typeface="Wingdings" pitchFamily="2" charset="2"/>
              <a:buChar char="q"/>
            </a:pPr>
            <a:r>
              <a:rPr lang="en-CA" sz="1800" dirty="0"/>
              <a:t>happens “not only on stages and under spotlights but in frequent and fleeting interactional moments throughout daily life” (ibid.: 381)</a:t>
            </a:r>
          </a:p>
        </p:txBody>
      </p:sp>
    </p:spTree>
    <p:extLst>
      <p:ext uri="{BB962C8B-B14F-4D97-AF65-F5344CB8AC3E}">
        <p14:creationId xmlns:p14="http://schemas.microsoft.com/office/powerpoint/2010/main" val="271042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61" y="321013"/>
            <a:ext cx="8505251" cy="933855"/>
          </a:xfrm>
        </p:spPr>
        <p:txBody>
          <a:bodyPr/>
          <a:lstStyle/>
          <a:p>
            <a:r>
              <a:rPr lang="en-US" dirty="0"/>
              <a:t>Theoretical consideration</a:t>
            </a:r>
          </a:p>
        </p:txBody>
      </p:sp>
      <p:sp>
        <p:nvSpPr>
          <p:cNvPr id="3" name="Content Placeholder 2"/>
          <p:cNvSpPr>
            <a:spLocks noGrp="1"/>
          </p:cNvSpPr>
          <p:nvPr>
            <p:ph idx="1"/>
          </p:nvPr>
        </p:nvSpPr>
        <p:spPr>
          <a:xfrm>
            <a:off x="165370" y="1254868"/>
            <a:ext cx="8647889" cy="5466945"/>
          </a:xfrm>
        </p:spPr>
        <p:txBody>
          <a:bodyPr/>
          <a:lstStyle/>
          <a:p>
            <a:pPr>
              <a:buFont typeface="Wingdings" pitchFamily="2" charset="2"/>
              <a:buChar char="q"/>
            </a:pPr>
            <a:r>
              <a:rPr lang="en-CA" sz="2800" b="1" dirty="0">
                <a:solidFill>
                  <a:srgbClr val="7030A0"/>
                </a:solidFill>
              </a:rPr>
              <a:t>Identity and Positioning</a:t>
            </a:r>
          </a:p>
          <a:p>
            <a:pPr>
              <a:buFont typeface="Wingdings" pitchFamily="2" charset="2"/>
              <a:buChar char="q"/>
            </a:pPr>
            <a:r>
              <a:rPr lang="en-CA" sz="1800" dirty="0"/>
              <a:t>Sociocultural framework (</a:t>
            </a:r>
            <a:r>
              <a:rPr lang="en-CA" sz="1800" dirty="0" err="1"/>
              <a:t>Bucholtz</a:t>
            </a:r>
            <a:r>
              <a:rPr lang="en-CA" sz="1800" dirty="0"/>
              <a:t> and Hall 2005, 2010) </a:t>
            </a:r>
          </a:p>
          <a:p>
            <a:pPr>
              <a:buFont typeface="Wingdings" pitchFamily="2" charset="2"/>
              <a:buChar char="q"/>
            </a:pPr>
            <a:r>
              <a:rPr lang="en-CA" sz="1800" dirty="0"/>
              <a:t>identity as “the social positioning of self and other” within a particular discursive context (</a:t>
            </a:r>
            <a:r>
              <a:rPr lang="en-CA" sz="1800" dirty="0" err="1"/>
              <a:t>Bucholtz</a:t>
            </a:r>
            <a:r>
              <a:rPr lang="en-CA" sz="1800" dirty="0"/>
              <a:t> and Hall 2005: 586) </a:t>
            </a:r>
          </a:p>
          <a:p>
            <a:pPr>
              <a:buFont typeface="Wingdings" pitchFamily="2" charset="2"/>
              <a:buChar char="q"/>
            </a:pPr>
            <a:r>
              <a:rPr lang="en-CA" sz="1800" dirty="0"/>
              <a:t>Identity is best studied in interaction because in such contexts language and language resources gain social meaning (ibid.: 586) </a:t>
            </a:r>
          </a:p>
          <a:p>
            <a:pPr>
              <a:buFont typeface="Wingdings" pitchFamily="2" charset="2"/>
              <a:buChar char="q"/>
            </a:pPr>
            <a:r>
              <a:rPr lang="en-CA" sz="1800" dirty="0"/>
              <a:t>through positionings of self and others, participants “both highlight certain aspects of people’s identities and locate those people within a space (</a:t>
            </a:r>
            <a:r>
              <a:rPr lang="en-CA" sz="1800" dirty="0" err="1"/>
              <a:t>Giampapa</a:t>
            </a:r>
            <a:r>
              <a:rPr lang="en-CA" sz="1800" dirty="0"/>
              <a:t>, 2004: 193; </a:t>
            </a:r>
            <a:r>
              <a:rPr lang="en-CA" sz="1800" dirty="0" err="1"/>
              <a:t>Georgakopoulou</a:t>
            </a:r>
            <a:r>
              <a:rPr lang="en-CA" sz="1800" dirty="0"/>
              <a:t>, 2007: 124)</a:t>
            </a:r>
          </a:p>
          <a:p>
            <a:pPr>
              <a:buFont typeface="Wingdings" pitchFamily="2" charset="2"/>
              <a:buChar char="q"/>
            </a:pPr>
            <a:r>
              <a:rPr lang="en-CA" sz="1800" dirty="0"/>
              <a:t>Positioning is deliberate</a:t>
            </a:r>
          </a:p>
          <a:p>
            <a:pPr marL="0" indent="0" algn="ctr">
              <a:buNone/>
            </a:pPr>
            <a:r>
              <a:rPr lang="en-CA" sz="1800" b="1" dirty="0">
                <a:solidFill>
                  <a:srgbClr val="7030A0"/>
                </a:solidFill>
              </a:rPr>
              <a:t>Language practices, Language performance, Language Attitudes</a:t>
            </a:r>
          </a:p>
          <a:p>
            <a:pPr marL="0" indent="0" algn="ctr">
              <a:buNone/>
            </a:pPr>
            <a:r>
              <a:rPr lang="en-CA" b="1" dirty="0">
                <a:solidFill>
                  <a:srgbClr val="7030A0"/>
                </a:solidFill>
              </a:rPr>
              <a:t>Positioning, Identity</a:t>
            </a:r>
          </a:p>
        </p:txBody>
      </p:sp>
      <p:sp>
        <p:nvSpPr>
          <p:cNvPr id="4" name="Down Arrow 3">
            <a:extLst>
              <a:ext uri="{FF2B5EF4-FFF2-40B4-BE49-F238E27FC236}">
                <a16:creationId xmlns:a16="http://schemas.microsoft.com/office/drawing/2014/main" id="{C04BD1A1-A845-454C-81B2-469C4F605087}"/>
              </a:ext>
            </a:extLst>
          </p:cNvPr>
          <p:cNvSpPr/>
          <p:nvPr/>
        </p:nvSpPr>
        <p:spPr>
          <a:xfrm>
            <a:off x="4620638" y="6031149"/>
            <a:ext cx="484632" cy="2626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362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068"/>
            <a:ext cx="8913813" cy="736183"/>
          </a:xfrm>
        </p:spPr>
        <p:txBody>
          <a:bodyPr/>
          <a:lstStyle/>
          <a:p>
            <a:r>
              <a:rPr lang="en-US" dirty="0"/>
              <a:t>DATA</a:t>
            </a:r>
          </a:p>
        </p:txBody>
      </p:sp>
      <p:sp>
        <p:nvSpPr>
          <p:cNvPr id="3" name="Content Placeholder 2"/>
          <p:cNvSpPr>
            <a:spLocks noGrp="1"/>
          </p:cNvSpPr>
          <p:nvPr>
            <p:ph idx="1"/>
          </p:nvPr>
        </p:nvSpPr>
        <p:spPr>
          <a:xfrm>
            <a:off x="0" y="1012252"/>
            <a:ext cx="8724901" cy="5587332"/>
          </a:xfrm>
        </p:spPr>
        <p:txBody>
          <a:bodyPr/>
          <a:lstStyle/>
          <a:p>
            <a:r>
              <a:rPr lang="en-US" sz="1800" dirty="0"/>
              <a:t>Texts produced after February 24, 2022</a:t>
            </a:r>
          </a:p>
          <a:p>
            <a:r>
              <a:rPr lang="en-US" sz="1800" dirty="0"/>
              <a:t>Narratives about language(s)</a:t>
            </a:r>
          </a:p>
          <a:p>
            <a:pPr>
              <a:buFont typeface="Wingdings" pitchFamily="2" charset="2"/>
              <a:buChar char="Ø"/>
            </a:pPr>
            <a:r>
              <a:rPr lang="en-CA" sz="1800" dirty="0"/>
              <a:t>Social media communities in Canada: YouTube, </a:t>
            </a:r>
            <a:r>
              <a:rPr lang="en-CA" sz="1800" dirty="0" err="1"/>
              <a:t>TikTok</a:t>
            </a:r>
            <a:r>
              <a:rPr lang="en-CA" sz="1800" dirty="0"/>
              <a:t>, Facebook, &amp; Telegram</a:t>
            </a:r>
          </a:p>
          <a:p>
            <a:pPr>
              <a:buFont typeface="Wingdings" pitchFamily="2" charset="2"/>
              <a:buChar char="Ø"/>
            </a:pPr>
            <a:r>
              <a:rPr lang="en-CA" sz="1800" dirty="0"/>
              <a:t>Membership: new immigrants and/or displaced persons from Ukraine</a:t>
            </a:r>
          </a:p>
          <a:p>
            <a:pPr>
              <a:buFont typeface="Wingdings" pitchFamily="2" charset="2"/>
              <a:buChar char="Ø"/>
            </a:pPr>
            <a:r>
              <a:rPr lang="en-CA" sz="1800" dirty="0"/>
              <a:t>Language requested/suggested by moderators: Ukrainian</a:t>
            </a:r>
          </a:p>
          <a:p>
            <a:pPr marL="0" indent="0">
              <a:buNone/>
            </a:pPr>
            <a:endParaRPr lang="en-CA" sz="1800" dirty="0"/>
          </a:p>
          <a:p>
            <a:pPr marL="0" indent="0">
              <a:buNone/>
            </a:pPr>
            <a:r>
              <a:rPr lang="en-CA" sz="1800" dirty="0"/>
              <a:t>*Search keywords in Ukrainian [U] and Russian [R]: [U] </a:t>
            </a:r>
            <a:r>
              <a:rPr lang="en-US" sz="1800" i="1" dirty="0" err="1"/>
              <a:t>мова</a:t>
            </a:r>
            <a:r>
              <a:rPr lang="en-US" sz="1800" dirty="0"/>
              <a:t> (language), </a:t>
            </a:r>
            <a:r>
              <a:rPr lang="en-US" sz="1800" i="1" dirty="0" err="1"/>
              <a:t>українська</a:t>
            </a:r>
            <a:r>
              <a:rPr lang="en-US" sz="1800" i="1" dirty="0"/>
              <a:t> </a:t>
            </a:r>
            <a:r>
              <a:rPr lang="en-US" sz="1800" i="1" dirty="0" err="1"/>
              <a:t>мова</a:t>
            </a:r>
            <a:r>
              <a:rPr lang="en-US" sz="1800" dirty="0"/>
              <a:t> (Ukrainian language), </a:t>
            </a:r>
            <a:r>
              <a:rPr lang="en-US" sz="1800" i="1" dirty="0" err="1"/>
              <a:t>українська</a:t>
            </a:r>
            <a:r>
              <a:rPr lang="en-US" sz="1800" dirty="0"/>
              <a:t> (Ukrainian), </a:t>
            </a:r>
            <a:r>
              <a:rPr lang="en-US" sz="1800" i="1" dirty="0" err="1"/>
              <a:t>російська</a:t>
            </a:r>
            <a:r>
              <a:rPr lang="en-US" sz="1800" i="1" dirty="0"/>
              <a:t> </a:t>
            </a:r>
            <a:r>
              <a:rPr lang="en-US" sz="1800" i="1" dirty="0" err="1"/>
              <a:t>мова</a:t>
            </a:r>
            <a:r>
              <a:rPr lang="en-US" sz="1800" dirty="0"/>
              <a:t> (Russian language), </a:t>
            </a:r>
            <a:r>
              <a:rPr lang="en-US" sz="1800" i="1" dirty="0" err="1"/>
              <a:t>рідна</a:t>
            </a:r>
            <a:r>
              <a:rPr lang="en-US" sz="1800" i="1" dirty="0"/>
              <a:t> </a:t>
            </a:r>
            <a:r>
              <a:rPr lang="en-US" sz="1800" i="1" dirty="0" err="1"/>
              <a:t>мова</a:t>
            </a:r>
            <a:r>
              <a:rPr lang="en-US" sz="1800" dirty="0"/>
              <a:t> (Native language); and [R] </a:t>
            </a:r>
            <a:r>
              <a:rPr lang="en-US" sz="1800" i="1" dirty="0" err="1"/>
              <a:t>я</a:t>
            </a:r>
            <a:r>
              <a:rPr lang="ru-RU" sz="1800" i="1" dirty="0"/>
              <a:t>зык</a:t>
            </a:r>
            <a:r>
              <a:rPr lang="en-US" sz="1800" dirty="0"/>
              <a:t> (language), </a:t>
            </a:r>
            <a:r>
              <a:rPr lang="en-US" sz="1800" i="1" dirty="0" err="1"/>
              <a:t>украинский</a:t>
            </a:r>
            <a:r>
              <a:rPr lang="en-US" sz="1800" i="1" dirty="0"/>
              <a:t> </a:t>
            </a:r>
            <a:r>
              <a:rPr lang="en-US" sz="1800" i="1" dirty="0" err="1"/>
              <a:t>я</a:t>
            </a:r>
            <a:r>
              <a:rPr lang="ru-RU" sz="1800" i="1" dirty="0"/>
              <a:t>зык</a:t>
            </a:r>
            <a:r>
              <a:rPr lang="en-US" sz="1800" dirty="0"/>
              <a:t> (Ukrainian language),  </a:t>
            </a:r>
            <a:r>
              <a:rPr lang="en-US" sz="1800" i="1" dirty="0" err="1"/>
              <a:t>русский</a:t>
            </a:r>
            <a:r>
              <a:rPr lang="en-US" sz="1800" i="1" dirty="0"/>
              <a:t> </a:t>
            </a:r>
            <a:r>
              <a:rPr lang="en-US" sz="1800" i="1" dirty="0" err="1"/>
              <a:t>я</a:t>
            </a:r>
            <a:r>
              <a:rPr lang="ru-RU" sz="1800" i="1" dirty="0"/>
              <a:t>зык</a:t>
            </a:r>
            <a:r>
              <a:rPr lang="en-US" sz="1800" dirty="0"/>
              <a:t> (Russian language), </a:t>
            </a:r>
            <a:r>
              <a:rPr lang="en-US" sz="1800" i="1" dirty="0"/>
              <a:t> </a:t>
            </a:r>
            <a:r>
              <a:rPr lang="en-US" sz="1800" i="1" dirty="0" err="1"/>
              <a:t>родной</a:t>
            </a:r>
            <a:r>
              <a:rPr lang="en-US" sz="1800" i="1" dirty="0"/>
              <a:t> </a:t>
            </a:r>
            <a:r>
              <a:rPr lang="en-US" sz="1800" i="1" dirty="0" err="1"/>
              <a:t>я</a:t>
            </a:r>
            <a:r>
              <a:rPr lang="ru-RU" sz="1800" i="1" dirty="0"/>
              <a:t>зык</a:t>
            </a:r>
            <a:r>
              <a:rPr lang="en-US" sz="1800" dirty="0"/>
              <a:t> (native language)  </a:t>
            </a:r>
            <a:endParaRPr lang="en-CA" sz="1800" dirty="0"/>
          </a:p>
          <a:p>
            <a:pPr>
              <a:buFont typeface="Wingdings" pitchFamily="2" charset="2"/>
              <a:buChar char="Ø"/>
            </a:pPr>
            <a:endParaRPr lang="en-CA" sz="2400" dirty="0"/>
          </a:p>
        </p:txBody>
      </p:sp>
    </p:spTree>
    <p:extLst>
      <p:ext uri="{BB962C8B-B14F-4D97-AF65-F5344CB8AC3E}">
        <p14:creationId xmlns:p14="http://schemas.microsoft.com/office/powerpoint/2010/main" val="640938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6068"/>
            <a:ext cx="8913813" cy="736183"/>
          </a:xfrm>
        </p:spPr>
        <p:txBody>
          <a:bodyPr/>
          <a:lstStyle/>
          <a:p>
            <a:r>
              <a:rPr lang="en-US" dirty="0"/>
              <a:t>DATA</a:t>
            </a:r>
          </a:p>
        </p:txBody>
      </p:sp>
      <p:graphicFrame>
        <p:nvGraphicFramePr>
          <p:cNvPr id="4" name="Content Placeholder 3">
            <a:extLst>
              <a:ext uri="{FF2B5EF4-FFF2-40B4-BE49-F238E27FC236}">
                <a16:creationId xmlns:a16="http://schemas.microsoft.com/office/drawing/2014/main" id="{E7ABFD58-0516-7C4B-B704-AC05EF63C7AF}"/>
              </a:ext>
            </a:extLst>
          </p:cNvPr>
          <p:cNvGraphicFramePr>
            <a:graphicFrameLocks noGrp="1"/>
          </p:cNvGraphicFramePr>
          <p:nvPr>
            <p:ph idx="1"/>
            <p:extLst>
              <p:ext uri="{D42A27DB-BD31-4B8C-83A1-F6EECF244321}">
                <p14:modId xmlns:p14="http://schemas.microsoft.com/office/powerpoint/2010/main" val="244396559"/>
              </p:ext>
            </p:extLst>
          </p:nvPr>
        </p:nvGraphicFramePr>
        <p:xfrm>
          <a:off x="233465" y="1012251"/>
          <a:ext cx="8336604" cy="5843519"/>
        </p:xfrm>
        <a:graphic>
          <a:graphicData uri="http://schemas.openxmlformats.org/drawingml/2006/table">
            <a:tbl>
              <a:tblPr firstRow="1" firstCol="1" bandRow="1">
                <a:tableStyleId>{5C22544A-7EE6-4342-B048-85BDC9FD1C3A}</a:tableStyleId>
              </a:tblPr>
              <a:tblGrid>
                <a:gridCol w="2651009">
                  <a:extLst>
                    <a:ext uri="{9D8B030D-6E8A-4147-A177-3AD203B41FA5}">
                      <a16:colId xmlns:a16="http://schemas.microsoft.com/office/drawing/2014/main" val="1300202267"/>
                    </a:ext>
                  </a:extLst>
                </a:gridCol>
                <a:gridCol w="1423929">
                  <a:extLst>
                    <a:ext uri="{9D8B030D-6E8A-4147-A177-3AD203B41FA5}">
                      <a16:colId xmlns:a16="http://schemas.microsoft.com/office/drawing/2014/main" val="2910766286"/>
                    </a:ext>
                  </a:extLst>
                </a:gridCol>
                <a:gridCol w="1485558">
                  <a:extLst>
                    <a:ext uri="{9D8B030D-6E8A-4147-A177-3AD203B41FA5}">
                      <a16:colId xmlns:a16="http://schemas.microsoft.com/office/drawing/2014/main" val="4195770398"/>
                    </a:ext>
                  </a:extLst>
                </a:gridCol>
                <a:gridCol w="1388054">
                  <a:extLst>
                    <a:ext uri="{9D8B030D-6E8A-4147-A177-3AD203B41FA5}">
                      <a16:colId xmlns:a16="http://schemas.microsoft.com/office/drawing/2014/main" val="2311524062"/>
                    </a:ext>
                  </a:extLst>
                </a:gridCol>
                <a:gridCol w="1388054">
                  <a:extLst>
                    <a:ext uri="{9D8B030D-6E8A-4147-A177-3AD203B41FA5}">
                      <a16:colId xmlns:a16="http://schemas.microsoft.com/office/drawing/2014/main" val="1231305494"/>
                    </a:ext>
                  </a:extLst>
                </a:gridCol>
              </a:tblGrid>
              <a:tr h="239520">
                <a:tc>
                  <a:txBody>
                    <a:bodyPr/>
                    <a:lstStyle/>
                    <a:p>
                      <a:pPr>
                        <a:spcAft>
                          <a:spcPts val="0"/>
                        </a:spcAft>
                      </a:pPr>
                      <a:r>
                        <a:rPr lang="en-CA" sz="1600" dirty="0">
                          <a:effectLst/>
                        </a:rPr>
                        <a:t>Platform</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YouTube</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TikTok</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Facebook</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Telegram</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68009720"/>
                  </a:ext>
                </a:extLst>
              </a:tr>
              <a:tr h="239520">
                <a:tc>
                  <a:txBody>
                    <a:bodyPr/>
                    <a:lstStyle/>
                    <a:p>
                      <a:pPr>
                        <a:spcAft>
                          <a:spcPts val="0"/>
                        </a:spcAft>
                      </a:pPr>
                      <a:r>
                        <a:rPr lang="en-CA" sz="1600">
                          <a:effectLst/>
                        </a:rPr>
                        <a:t>#of videos</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5</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10</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73452609"/>
                  </a:ext>
                </a:extLst>
              </a:tr>
              <a:tr h="479039">
                <a:tc>
                  <a:txBody>
                    <a:bodyPr/>
                    <a:lstStyle/>
                    <a:p>
                      <a:pPr>
                        <a:spcAft>
                          <a:spcPts val="0"/>
                        </a:spcAft>
                      </a:pPr>
                      <a:r>
                        <a:rPr lang="en-CA" sz="1600">
                          <a:effectLst/>
                        </a:rPr>
                        <a:t>#of posts/chats &amp; comments</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dirty="0">
                          <a:effectLst/>
                        </a:rPr>
                        <a:t>*2,323</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330</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dirty="0">
                          <a:effectLst/>
                        </a:rPr>
                        <a:t>  </a:t>
                      </a:r>
                      <a:r>
                        <a:rPr lang="en-CA" sz="1200" dirty="0">
                          <a:effectLst/>
                        </a:rPr>
                        <a:t>(27 posts+602 comments) </a:t>
                      </a:r>
                      <a:r>
                        <a:rPr lang="en-CA" sz="1600" dirty="0">
                          <a:effectLst/>
                        </a:rPr>
                        <a:t>629</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dirty="0">
                          <a:effectLst/>
                        </a:rPr>
                        <a:t> </a:t>
                      </a:r>
                      <a:r>
                        <a:rPr lang="en-CA" sz="1200" dirty="0">
                          <a:effectLst/>
                        </a:rPr>
                        <a:t>(19 chats+143 comments)</a:t>
                      </a:r>
                      <a:r>
                        <a:rPr lang="en-CA" sz="1600" dirty="0">
                          <a:effectLst/>
                        </a:rPr>
                        <a:t>153</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15344866"/>
                  </a:ext>
                </a:extLst>
              </a:tr>
              <a:tr h="239520">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61650946"/>
                  </a:ext>
                </a:extLst>
              </a:tr>
              <a:tr h="958079">
                <a:tc>
                  <a:txBody>
                    <a:bodyPr/>
                    <a:lstStyle/>
                    <a:p>
                      <a:pPr>
                        <a:spcAft>
                          <a:spcPts val="0"/>
                        </a:spcAft>
                      </a:pPr>
                      <a:r>
                        <a:rPr lang="en-CA" sz="1600">
                          <a:effectLst/>
                        </a:rPr>
                        <a:t>Language</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[used in videos only / not in comments]</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9412924"/>
                  </a:ext>
                </a:extLst>
              </a:tr>
              <a:tr h="239520">
                <a:tc>
                  <a:txBody>
                    <a:bodyPr/>
                    <a:lstStyle/>
                    <a:p>
                      <a:pPr>
                        <a:spcAft>
                          <a:spcPts val="0"/>
                        </a:spcAft>
                      </a:pPr>
                      <a:r>
                        <a:rPr lang="en-CA" sz="1600">
                          <a:effectLst/>
                        </a:rPr>
                        <a:t>  Ukrainian</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2</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dirty="0">
                          <a:effectLst/>
                        </a:rPr>
                        <a:t> 265</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507</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95</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32826894"/>
                  </a:ext>
                </a:extLst>
              </a:tr>
              <a:tr h="239520">
                <a:tc>
                  <a:txBody>
                    <a:bodyPr/>
                    <a:lstStyle/>
                    <a:p>
                      <a:pPr>
                        <a:spcAft>
                          <a:spcPts val="0"/>
                        </a:spcAft>
                      </a:pPr>
                      <a:r>
                        <a:rPr lang="en-CA" sz="1600">
                          <a:effectLst/>
                        </a:rPr>
                        <a:t>  Russian</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dirty="0">
                          <a:effectLst/>
                        </a:rPr>
                        <a:t> 54</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30 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50</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9481383"/>
                  </a:ext>
                </a:extLst>
              </a:tr>
              <a:tr h="239520">
                <a:tc>
                  <a:txBody>
                    <a:bodyPr/>
                    <a:lstStyle/>
                    <a:p>
                      <a:pPr>
                        <a:spcAft>
                          <a:spcPts val="0"/>
                        </a:spcAft>
                      </a:pPr>
                      <a:r>
                        <a:rPr lang="en-CA" sz="1600">
                          <a:effectLst/>
                        </a:rPr>
                        <a:t>  Both U &amp; R</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3</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10</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20</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8</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75921939"/>
                  </a:ext>
                </a:extLst>
              </a:tr>
              <a:tr h="239520">
                <a:tc>
                  <a:txBody>
                    <a:bodyPr/>
                    <a:lstStyle/>
                    <a:p>
                      <a:pPr>
                        <a:spcAft>
                          <a:spcPts val="0"/>
                        </a:spcAft>
                      </a:pPr>
                      <a:r>
                        <a:rPr lang="en-CA" sz="1600">
                          <a:effectLst/>
                        </a:rPr>
                        <a:t>  English</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2</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72</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67560000"/>
                  </a:ext>
                </a:extLst>
              </a:tr>
              <a:tr h="239520">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82706822"/>
                  </a:ext>
                </a:extLst>
              </a:tr>
              <a:tr h="958079">
                <a:tc>
                  <a:txBody>
                    <a:bodyPr/>
                    <a:lstStyle/>
                    <a:p>
                      <a:pPr>
                        <a:spcAft>
                          <a:spcPts val="0"/>
                        </a:spcAft>
                      </a:pPr>
                      <a:r>
                        <a:rPr lang="en-US" sz="1600">
                          <a:effectLst/>
                        </a:rPr>
                        <a:t>Gender of participants</a:t>
                      </a:r>
                      <a:br>
                        <a:rPr lang="en-US" sz="1600">
                          <a:effectLst/>
                        </a:rPr>
                      </a:b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CA" sz="1600">
                          <a:effectLst/>
                        </a:rPr>
                        <a:t> [in videos only / not in comments]</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[participants use nicknames]</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gridSpan="2">
                  <a:txBody>
                    <a:bodyPr/>
                    <a:lstStyle/>
                    <a:p>
                      <a:pPr>
                        <a:spcAft>
                          <a:spcPts val="0"/>
                        </a:spcAft>
                      </a:pPr>
                      <a:r>
                        <a:rPr lang="en-US" sz="1600">
                          <a:effectLst/>
                        </a:rPr>
                        <a:t> [same participants participate in more than one comment]</a:t>
                      </a:r>
                      <a:endParaRPr lang="en-CA" sz="1600">
                        <a:effectLst/>
                      </a:endParaRPr>
                    </a:p>
                    <a:p>
                      <a:pPr>
                        <a:spcAft>
                          <a:spcPts val="0"/>
                        </a:spcAft>
                      </a:pPr>
                      <a:r>
                        <a:rPr lang="en-US"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3921325988"/>
                  </a:ext>
                </a:extLst>
              </a:tr>
              <a:tr h="239520">
                <a:tc>
                  <a:txBody>
                    <a:bodyPr/>
                    <a:lstStyle/>
                    <a:p>
                      <a:pPr>
                        <a:spcAft>
                          <a:spcPts val="0"/>
                        </a:spcAft>
                      </a:pPr>
                      <a:r>
                        <a:rPr lang="en-US" sz="1600">
                          <a:effectLst/>
                        </a:rPr>
                        <a:t>  Female</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3</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129</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16</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6438310"/>
                  </a:ext>
                </a:extLst>
              </a:tr>
              <a:tr h="718559">
                <a:tc>
                  <a:txBody>
                    <a:bodyPr/>
                    <a:lstStyle/>
                    <a:p>
                      <a:pPr>
                        <a:spcAft>
                          <a:spcPts val="0"/>
                        </a:spcAft>
                      </a:pPr>
                      <a:r>
                        <a:rPr lang="en-US" sz="1600">
                          <a:effectLst/>
                        </a:rPr>
                        <a:t>  Male</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4</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1 </a:t>
                      </a:r>
                      <a:br>
                        <a:rPr lang="en-US" sz="1600">
                          <a:effectLst/>
                        </a:rPr>
                      </a:br>
                      <a:r>
                        <a:rPr lang="en-US" sz="1600">
                          <a:effectLst/>
                        </a:rPr>
                        <a:t>[author of videos]</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77</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29</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27946484"/>
                  </a:ext>
                </a:extLst>
              </a:tr>
              <a:tr h="479039">
                <a:tc>
                  <a:txBody>
                    <a:bodyPr/>
                    <a:lstStyle/>
                    <a:p>
                      <a:pPr>
                        <a:spcAft>
                          <a:spcPts val="0"/>
                        </a:spcAft>
                      </a:pPr>
                      <a:r>
                        <a:rPr lang="en-US" sz="1600" dirty="0">
                          <a:effectLst/>
                        </a:rPr>
                        <a:t>  Undetermined</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a:effectLst/>
                        </a:rPr>
                        <a:t> 5</a:t>
                      </a:r>
                      <a:endParaRPr lang="en-CA"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n-US" sz="1600" dirty="0">
                          <a:effectLst/>
                        </a:rPr>
                        <a:t>25</a:t>
                      </a:r>
                      <a:endParaRPr lang="en-CA"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17732486"/>
                  </a:ext>
                </a:extLst>
              </a:tr>
            </a:tbl>
          </a:graphicData>
        </a:graphic>
      </p:graphicFrame>
    </p:spTree>
    <p:extLst>
      <p:ext uri="{BB962C8B-B14F-4D97-AF65-F5344CB8AC3E}">
        <p14:creationId xmlns:p14="http://schemas.microsoft.com/office/powerpoint/2010/main" val="36320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12" y="204282"/>
            <a:ext cx="8605551" cy="1177046"/>
          </a:xfrm>
        </p:spPr>
        <p:txBody>
          <a:bodyPr/>
          <a:lstStyle/>
          <a:p>
            <a:r>
              <a:rPr lang="en-US" sz="3200" b="1" dirty="0"/>
              <a:t>ANALYSIS: clusters</a:t>
            </a:r>
          </a:p>
        </p:txBody>
      </p:sp>
      <p:sp>
        <p:nvSpPr>
          <p:cNvPr id="3" name="Content Placeholder 2"/>
          <p:cNvSpPr>
            <a:spLocks noGrp="1"/>
          </p:cNvSpPr>
          <p:nvPr>
            <p:ph idx="1"/>
          </p:nvPr>
        </p:nvSpPr>
        <p:spPr>
          <a:xfrm>
            <a:off x="165369" y="1605064"/>
            <a:ext cx="8559531" cy="4660799"/>
          </a:xfrm>
        </p:spPr>
        <p:txBody>
          <a:bodyPr/>
          <a:lstStyle/>
          <a:p>
            <a:r>
              <a:rPr lang="en-CA" sz="2800" dirty="0"/>
              <a:t>The Ukrainian language as a national identifier, defender, and crucial ingredient of the national identity of Ukrainians; </a:t>
            </a:r>
          </a:p>
          <a:p>
            <a:r>
              <a:rPr lang="en-CA" sz="2800" dirty="0"/>
              <a:t>the Russian language as the alterity, in contrast to Ukrainian as one’s ‘own’ and ‘native’; </a:t>
            </a:r>
          </a:p>
          <a:p>
            <a:r>
              <a:rPr lang="en-CA" sz="2800" dirty="0"/>
              <a:t>Defending personal choice and the right to speak Russian, </a:t>
            </a:r>
            <a:r>
              <a:rPr lang="en-CA" sz="2800" i="1" dirty="0"/>
              <a:t>but</a:t>
            </a:r>
            <a:r>
              <a:rPr lang="en-CA" sz="2800" dirty="0"/>
              <a:t> …</a:t>
            </a:r>
          </a:p>
        </p:txBody>
      </p:sp>
    </p:spTree>
    <p:extLst>
      <p:ext uri="{BB962C8B-B14F-4D97-AF65-F5344CB8AC3E}">
        <p14:creationId xmlns:p14="http://schemas.microsoft.com/office/powerpoint/2010/main" val="3315455991"/>
      </p:ext>
    </p:extLst>
  </p:cSld>
  <p:clrMapOvr>
    <a:masterClrMapping/>
  </p:clrMapOvr>
</p:sld>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1730</TotalTime>
  <Words>3165</Words>
  <Application>Microsoft Macintosh PowerPoint</Application>
  <PresentationFormat>On-screen Show (4:3)</PresentationFormat>
  <Paragraphs>253</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Ｐゴシック</vt:lpstr>
      <vt:lpstr>Arial</vt:lpstr>
      <vt:lpstr>Calibri</vt:lpstr>
      <vt:lpstr>Century Gothic</vt:lpstr>
      <vt:lpstr>Wingdings</vt:lpstr>
      <vt:lpstr>Wingdings 2</vt:lpstr>
      <vt:lpstr>Perspective</vt:lpstr>
      <vt:lpstr>  Language Attitudes and Language Practices  in the New Ukrainian Diaspora in Canada     </vt:lpstr>
      <vt:lpstr>FOCUS</vt:lpstr>
      <vt:lpstr>Theoretical consideration</vt:lpstr>
      <vt:lpstr>Theoretical consideration</vt:lpstr>
      <vt:lpstr>Theoretical consideration</vt:lpstr>
      <vt:lpstr>Theoretical consideration</vt:lpstr>
      <vt:lpstr>DATA</vt:lpstr>
      <vt:lpstr>DATA</vt:lpstr>
      <vt:lpstr>ANALYSIS: clusters</vt:lpstr>
      <vt:lpstr>ANALYSIS: The Ukrainian language as a national identifier, defender, and crucial ingredient of the national identity of Ukrainians</vt:lpstr>
      <vt:lpstr>ANALYSIS: The Ukrainian language as a national identifier, defender, and crucial ingredient of the national identity of Ukrainians</vt:lpstr>
      <vt:lpstr>ANALYSIS: The Russian language as the alterity, in contrast to Ukrainian as one’s ‘own’ and ‘native’ </vt:lpstr>
      <vt:lpstr>ANALYSIS: The Russian language as the alterity, in contrast to Ukrainian as one’s ‘own’ and ‘native’ </vt:lpstr>
      <vt:lpstr>ANALYSIS: The Russian language as the alterity, in contrast to Ukrainian as one’s ‘own’ and ‘native’ </vt:lpstr>
      <vt:lpstr>ANALYSIS: The Russian language as the alterity, in contrast to Ukrainian as one’s ‘own’ and ‘native’ </vt:lpstr>
      <vt:lpstr>ANALYSIS: The Russian language as the alterity, in contrast to Ukrainian as one’s ‘own’ and ‘native’ </vt:lpstr>
      <vt:lpstr>ANALYSIS: The Russian language as the alterity, in contrast to Ukrainian as one’s ‘own’ and ‘native’ </vt:lpstr>
      <vt:lpstr>ANALYSIS: The Russian language as the alterity, in contrast to Ukrainian as one’s ‘own’ and ‘native’ </vt:lpstr>
      <vt:lpstr> ANALYSIS:  Language performance: deliberate switch from Russian to Ukrainian </vt:lpstr>
      <vt:lpstr>ANALYSIS:  Language performance &amp; feelings of self-discovery and regret </vt:lpstr>
      <vt:lpstr>ANALYSIS: Defending personal choice and the right to speak Russian, but…</vt:lpstr>
      <vt:lpstr>ANALYSIS: Defending personal choice and the right to speak Russian, but…</vt:lpstr>
      <vt:lpstr>ANALYSIS: Defending personal choice and the right to speak Russian, but…</vt:lpstr>
      <vt:lpstr>ANALYSIS: Defending personal choice and the right to speak Russian, but…</vt:lpstr>
      <vt:lpstr>Discussion and Conclusions</vt:lpstr>
      <vt:lpstr>Discussion and Conclusions</vt:lpstr>
      <vt:lpstr>Discussion and Conclusions</vt:lpstr>
      <vt:lpstr>Discussion and Conclusions</vt:lpstr>
      <vt:lpstr>Discussion and Conclusions</vt:lpstr>
      <vt:lpstr>  THANK YOU!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Country Unification Campaign:  Social Advertisement and Language Practices in Ukraine at a Time of Political Turmoil </dc:title>
  <dc:creator>Alla Nedashkivska</dc:creator>
  <cp:lastModifiedBy>Microsoft Office User</cp:lastModifiedBy>
  <cp:revision>98</cp:revision>
  <dcterms:created xsi:type="dcterms:W3CDTF">2014-03-20T17:53:26Z</dcterms:created>
  <dcterms:modified xsi:type="dcterms:W3CDTF">2024-02-19T19:22:09Z</dcterms:modified>
</cp:coreProperties>
</file>